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6" r:id="rId2"/>
    <p:sldId id="320" r:id="rId3"/>
    <p:sldId id="317" r:id="rId4"/>
    <p:sldId id="319" r:id="rId5"/>
    <p:sldId id="295" r:id="rId6"/>
    <p:sldId id="296" r:id="rId7"/>
    <p:sldId id="311" r:id="rId8"/>
    <p:sldId id="260" r:id="rId9"/>
    <p:sldId id="314" r:id="rId10"/>
    <p:sldId id="312" r:id="rId11"/>
    <p:sldId id="297" r:id="rId12"/>
    <p:sldId id="302" r:id="rId13"/>
    <p:sldId id="298" r:id="rId14"/>
    <p:sldId id="265" r:id="rId15"/>
    <p:sldId id="304" r:id="rId16"/>
    <p:sldId id="300" r:id="rId17"/>
    <p:sldId id="318" r:id="rId18"/>
    <p:sldId id="303" r:id="rId19"/>
    <p:sldId id="309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8D454-2C38-B84F-BC9C-0B280407B7AC}" type="datetime1">
              <a:rPr lang="en-US" smtClean="0"/>
              <a:t>11/25/13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159D-E9D0-6743-96CA-58370D04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C9C4-F4F9-D34A-B567-17DCC72FA6E9}" type="datetime1">
              <a:rPr lang="en-US" smtClean="0"/>
              <a:t>11/25/13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04237-6412-41BA-9F91-FC57435A6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237-6412-41BA-9F91-FC57435A61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227866"/>
            <a:ext cx="6784041" cy="9087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37" y="6397463"/>
            <a:ext cx="2133600" cy="365125"/>
          </a:xfrm>
        </p:spPr>
        <p:txBody>
          <a:bodyPr/>
          <a:lstStyle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901CCA-93A5-4C5F-9845-4B7768C74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3" y="6397463"/>
            <a:ext cx="5418667" cy="365125"/>
          </a:xfrm>
        </p:spPr>
        <p:txBody>
          <a:bodyPr/>
          <a:lstStyle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SEMICON JAPAN 2013 - MICROSANJ</a:t>
            </a:r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8" y="-8464"/>
            <a:ext cx="2120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6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SEMICON JAPAN 2013 - MICROSANJ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:\Data\NS_viachange_5v_470nm.jpg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27047" r="21443" b="59642"/>
          <a:stretch/>
        </p:blipFill>
        <p:spPr bwMode="auto">
          <a:xfrm>
            <a:off x="0" y="6230080"/>
            <a:ext cx="9144000" cy="6279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0500" y="6356350"/>
            <a:ext cx="368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SEMICON JAPAN 2013 - MICROSANJ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1CCA-93A5-4C5F-9845-4B7768C742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Microsanj\AppData\Local\Microsoft\Windows\Temporary Internet Files\Content.Outlook\1GAIPF7C\expo poster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3"/>
          <a:stretch/>
        </p:blipFill>
        <p:spPr bwMode="auto">
          <a:xfrm>
            <a:off x="0" y="0"/>
            <a:ext cx="9144000" cy="14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1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az@microsanj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" y="2655368"/>
            <a:ext cx="879856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Time-Resolved Thermoreflectance Imaging for Thermal Testing and Analysis </a:t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396" y="4180686"/>
            <a:ext cx="6946490" cy="1752600"/>
          </a:xfrm>
        </p:spPr>
        <p:txBody>
          <a:bodyPr>
            <a:noAutofit/>
          </a:bodyPr>
          <a:lstStyle/>
          <a:p>
            <a:pPr marL="26988"/>
            <a:r>
              <a:rPr lang="en-US" sz="2400" b="1" dirty="0" smtClean="0">
                <a:solidFill>
                  <a:srgbClr val="483229"/>
                </a:solidFill>
                <a:latin typeface="Arial" pitchFamily="34" charset="0"/>
                <a:cs typeface="Arial" pitchFamily="34" charset="0"/>
              </a:rPr>
              <a:t>Dr. Mo Shakouri</a:t>
            </a:r>
          </a:p>
          <a:p>
            <a:pPr marL="26988"/>
            <a:r>
              <a:rPr lang="en-US" sz="2400" b="1" dirty="0" smtClean="0">
                <a:solidFill>
                  <a:srgbClr val="483229"/>
                </a:solidFill>
                <a:latin typeface="Arial" pitchFamily="34" charset="0"/>
                <a:cs typeface="Arial" pitchFamily="34" charset="0"/>
              </a:rPr>
              <a:t>Chairman</a:t>
            </a:r>
            <a:endParaRPr lang="en-US" sz="2400" b="1" dirty="0" smtClean="0">
              <a:solidFill>
                <a:srgbClr val="483229"/>
              </a:solidFill>
              <a:latin typeface="Arial" pitchFamily="34" charset="0"/>
              <a:cs typeface="Arial" pitchFamily="34" charset="0"/>
            </a:endParaRPr>
          </a:p>
          <a:p>
            <a:pPr marL="26988"/>
            <a:r>
              <a:rPr lang="en-US" sz="2000" b="1" dirty="0" smtClean="0">
                <a:solidFill>
                  <a:srgbClr val="483229"/>
                </a:solidFill>
                <a:latin typeface="Arial" pitchFamily="34" charset="0"/>
                <a:cs typeface="Arial" pitchFamily="34" charset="0"/>
              </a:rPr>
              <a:t>Microsanj</a:t>
            </a:r>
            <a:r>
              <a:rPr lang="en-US" sz="2000" b="1" dirty="0" smtClean="0">
                <a:solidFill>
                  <a:srgbClr val="483229"/>
                </a:solidFill>
                <a:latin typeface="Arial" pitchFamily="34" charset="0"/>
                <a:cs typeface="Arial" pitchFamily="34" charset="0"/>
              </a:rPr>
              <a:t>, LLC., </a:t>
            </a:r>
            <a:r>
              <a:rPr lang="en-US" sz="2000" b="1" dirty="0" smtClean="0">
                <a:solidFill>
                  <a:srgbClr val="483229"/>
                </a:solidFill>
                <a:latin typeface="Arial" pitchFamily="34" charset="0"/>
                <a:cs typeface="Arial" pitchFamily="34" charset="0"/>
              </a:rPr>
              <a:t>Silicon Valley USA</a:t>
            </a:r>
            <a:endParaRPr lang="en-US" sz="2000" b="1" dirty="0" smtClean="0">
              <a:solidFill>
                <a:srgbClr val="483229"/>
              </a:solidFill>
              <a:latin typeface="Arial" pitchFamily="34" charset="0"/>
              <a:cs typeface="Arial" pitchFamily="34" charset="0"/>
            </a:endParaRPr>
          </a:p>
          <a:p>
            <a:pPr marL="484188" indent="-457200">
              <a:buAutoNum type="arabicPeriod"/>
            </a:pPr>
            <a:endParaRPr lang="en-US" sz="2000" b="1" dirty="0">
              <a:solidFill>
                <a:srgbClr val="4832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3902" y="5586481"/>
            <a:ext cx="2715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info@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microsanj.com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Resolution and sensitivity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8225"/>
              </p:ext>
            </p:extLst>
          </p:nvPr>
        </p:nvGraphicFramePr>
        <p:xfrm>
          <a:off x="1182689" y="1536700"/>
          <a:ext cx="1258170" cy="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9" y="1536700"/>
                        <a:ext cx="1258170" cy="398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1496" y="1155739"/>
            <a:ext cx="203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496" y="2033994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Spatial resolution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68490"/>
              </p:ext>
            </p:extLst>
          </p:nvPr>
        </p:nvGraphicFramePr>
        <p:xfrm>
          <a:off x="1155701" y="2323234"/>
          <a:ext cx="1543254" cy="74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5" imgW="888840" imgH="431640" progId="Equation.3">
                  <p:embed/>
                </p:oleObj>
              </mc:Choice>
              <mc:Fallback>
                <p:oleObj name="Equation" r:id="rId5" imgW="888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1" y="2323234"/>
                        <a:ext cx="1543254" cy="749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454956" y="3140842"/>
            <a:ext cx="1175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GB" sz="2000" b="1" i="1" dirty="0">
                <a:latin typeface="Symbol" pitchFamily="18" charset="2"/>
                <a:cs typeface="Times New Roman" pitchFamily="18" charset="0"/>
              </a:rPr>
              <a:t>l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7706" y="20339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Visible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wavelengths, 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250-300 nm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NIR 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500 nm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496" y="3500946"/>
            <a:ext cx="246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Time resolution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84999"/>
              </p:ext>
            </p:extLst>
          </p:nvPr>
        </p:nvGraphicFramePr>
        <p:xfrm>
          <a:off x="1200151" y="3925021"/>
          <a:ext cx="1444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6" name="Equation" r:id="rId7" imgW="812520" imgH="406080" progId="Equation.3">
                  <p:embed/>
                </p:oleObj>
              </mc:Choice>
              <mc:Fallback>
                <p:oleObj name="Equation" r:id="rId7" imgW="81252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1" y="3925021"/>
                        <a:ext cx="1444287" cy="720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24228" y="5304462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Emission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146" y="5304462"/>
            <a:ext cx="4636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InGaAs uncooled camera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effective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sensitivity of one pixel for emission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~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/mm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7706" y="1155739"/>
            <a:ext cx="508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:  number of averaging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due to the weak signal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~ 10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order)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1980" y="3500946"/>
            <a:ext cx="509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 scaling smaller, time resolution must be smaller due to thermal diffusion.</a:t>
            </a:r>
          </a:p>
          <a:p>
            <a:r>
              <a:rPr lang="en-US" sz="20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for our setup.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976" y="4548713"/>
            <a:ext cx="341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(for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1%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error in temperature)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82340" y="6397463"/>
            <a:ext cx="5777624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802" y="143199"/>
            <a:ext cx="6784041" cy="90870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Examples - Small hotspot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5528" y="939801"/>
            <a:ext cx="3592995" cy="5475542"/>
            <a:chOff x="864462" y="1634067"/>
            <a:chExt cx="2512584" cy="382905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0" r="9195"/>
            <a:stretch>
              <a:fillRect/>
            </a:stretch>
          </p:blipFill>
          <p:spPr bwMode="auto">
            <a:xfrm>
              <a:off x="900546" y="1634067"/>
              <a:ext cx="247650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46" y="3548592"/>
              <a:ext cx="245745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640178" y="2356957"/>
              <a:ext cx="577850" cy="401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64462" y="1643592"/>
              <a:ext cx="1028411" cy="50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ea typeface="MS Mincho" pitchFamily="17" charset="-128"/>
                  <a:cs typeface="Times New Roman" pitchFamily="18" charset="0"/>
                </a:rPr>
                <a:t>a)</a:t>
              </a:r>
              <a:endParaRPr kumimoji="0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921612" y="3597805"/>
              <a:ext cx="1028411" cy="50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ea typeface="MS Mincho" pitchFamily="17" charset="-128"/>
                  <a:cs typeface="Times New Roman" pitchFamily="18" charset="0"/>
                </a:rPr>
                <a:t>b)</a:t>
              </a:r>
              <a:endPara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36789" y="1743371"/>
            <a:ext cx="5780373" cy="3781392"/>
            <a:chOff x="3436789" y="1743371"/>
            <a:chExt cx="5780373" cy="3781392"/>
          </a:xfrm>
        </p:grpSpPr>
        <p:pic>
          <p:nvPicPr>
            <p:cNvPr id="36873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9"/>
            <a:stretch/>
          </p:blipFill>
          <p:spPr bwMode="auto">
            <a:xfrm>
              <a:off x="3436789" y="1899182"/>
              <a:ext cx="5639478" cy="362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53000" y="1821103"/>
              <a:ext cx="2488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1.4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/>
                <a:t>m gate on MOSFET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7861" y="1743371"/>
              <a:ext cx="32173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1.4</a:t>
              </a:r>
              <a:r>
                <a:rPr lang="en-US" b="1" dirty="0" smtClean="0"/>
                <a:t>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1" dirty="0" smtClean="0"/>
                <a:t>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gate on MOSFET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5009587"/>
              <a:ext cx="32173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Distance (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/>
                <a:t>m)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8716" y="1991717"/>
              <a:ext cx="501445" cy="2764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42812" y="1832175"/>
              <a:ext cx="766306" cy="3217334"/>
              <a:chOff x="7442331" y="457875"/>
              <a:chExt cx="766306" cy="3217334"/>
            </a:xfrm>
            <a:noFill/>
          </p:grpSpPr>
          <p:sp>
            <p:nvSpPr>
              <p:cNvPr id="21" name="Rectangle 20"/>
              <p:cNvSpPr/>
              <p:nvPr/>
            </p:nvSpPr>
            <p:spPr>
              <a:xfrm>
                <a:off x="7724398" y="3038813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en-US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721944" y="2689781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719490" y="2340749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20</a:t>
                </a:r>
                <a:endParaRPr lang="en-US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17036" y="1991717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30</a:t>
                </a:r>
                <a:endParaRPr lang="en-US" b="1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14582" y="1642685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40</a:t>
                </a:r>
                <a:endParaRPr lang="en-US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12128" y="1293653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40</a:t>
                </a:r>
                <a:endParaRPr lang="en-US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09674" y="944621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50</a:t>
                </a:r>
                <a:endParaRPr lang="en-US" b="1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707220" y="595589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60</a:t>
                </a:r>
                <a:endParaRPr lang="en-US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6018330" y="1881876"/>
                <a:ext cx="3217334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Temperature (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a.u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.)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4240161" y="4756355"/>
              <a:ext cx="4836106" cy="199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42161" y="4653414"/>
              <a:ext cx="5075001" cy="374142"/>
              <a:chOff x="4119378" y="4646015"/>
              <a:chExt cx="5075001" cy="374142"/>
            </a:xfrm>
            <a:noFill/>
          </p:grpSpPr>
          <p:sp>
            <p:nvSpPr>
              <p:cNvPr id="23" name="Rectangle 22"/>
              <p:cNvSpPr/>
              <p:nvPr/>
            </p:nvSpPr>
            <p:spPr>
              <a:xfrm>
                <a:off x="4877460" y="4650825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43996" y="4649863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4</a:t>
                </a:r>
                <a:endParaRPr lang="en-US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10532" y="4648901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6</a:t>
                </a:r>
                <a:endParaRPr lang="en-US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77068" y="4647939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8</a:t>
                </a:r>
                <a:endParaRPr lang="en-US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943604" y="4646977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710140" y="4646015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12</a:t>
                </a:r>
                <a:endParaRPr lang="en-US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19378" y="4647299"/>
                <a:ext cx="484239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en-US" b="1" dirty="0"/>
              </a:p>
            </p:txBody>
          </p:sp>
        </p:grp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873824" y="6428696"/>
            <a:ext cx="5912956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5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56" y="264466"/>
            <a:ext cx="7724775" cy="73564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Transient Behavior of IC Latch-Up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3" y="3337310"/>
            <a:ext cx="3097213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:\Users\kendig\Desktop\Microsanj\Consulting\CTS - SiWare\Device 3\SiWare\sample3_whiteLED_05x_5.4V_1.5ms_at900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36" y="1466600"/>
            <a:ext cx="2627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kendig\Desktop\Microsanj\Consulting\CTS - SiWare\Device 3\SiWare\sample3_whiteLED_05x_5.4V_1.5ms_at1000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48" y="3316037"/>
            <a:ext cx="262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:\Users\kendig\Desktop\Microsanj\Consulting\CTS - SiWare\Device 3\SiWare\sample3_whiteLED_05x_5.4V_2.5ms_0500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6" y="1466600"/>
            <a:ext cx="262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C:\Users\kendig\Desktop\Microsanj\Consulting\CTS - SiWare\Device 3\SiWare\sample3_whiteLED_05x_5.4V_2.5ms_0700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48" y="1466600"/>
            <a:ext cx="2627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849798" y="924945"/>
            <a:ext cx="7872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/>
              <a:t>- Potential timing failure - </a:t>
            </a:r>
            <a:endParaRPr lang="en-US" sz="2000" b="1" dirty="0"/>
          </a:p>
        </p:txBody>
      </p:sp>
      <p:pic>
        <p:nvPicPr>
          <p:cNvPr id="36873" name="Picture 8" descr="C:\Users\kendig\Desktop\Microsanj\Consulting\CTS - SiWare\Device 3\SiWare\sample3_whiteLED_05x_5.4V_3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98" y="3317625"/>
            <a:ext cx="2611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927586" y="1465012"/>
            <a:ext cx="9207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0.5 ms</a:t>
            </a:r>
            <a:endParaRPr lang="en-US" b="1"/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3572361" y="1465012"/>
            <a:ext cx="9461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0.7 ms</a:t>
            </a:r>
            <a:endParaRPr lang="en-US" b="1"/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6218723" y="1465012"/>
            <a:ext cx="9842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0.9 </a:t>
            </a:r>
            <a:r>
              <a:rPr lang="en-US" b="1" dirty="0" err="1">
                <a:solidFill>
                  <a:schemeClr val="bg1"/>
                </a:solidFill>
              </a:rPr>
              <a:t>ms</a:t>
            </a:r>
            <a:endParaRPr lang="en-US" b="1" dirty="0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3572361" y="3316037"/>
            <a:ext cx="960437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1.0 ms</a:t>
            </a:r>
            <a:endParaRPr lang="en-US" b="1"/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6218723" y="3316037"/>
            <a:ext cx="9398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3.0 ms</a:t>
            </a:r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7871311" y="4028825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36881" idx="0"/>
            <a:endCxn id="18" idx="3"/>
          </p:cNvCxnSpPr>
          <p:nvPr/>
        </p:nvCxnSpPr>
        <p:spPr>
          <a:xfrm flipV="1">
            <a:off x="5732812" y="4419070"/>
            <a:ext cx="2205454" cy="140458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98271" y="5034665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/>
          <p:cNvCxnSpPr>
            <a:stCxn id="36881" idx="0"/>
            <a:endCxn id="23" idx="6"/>
          </p:cNvCxnSpPr>
          <p:nvPr/>
        </p:nvCxnSpPr>
        <p:spPr>
          <a:xfrm flipH="1" flipV="1">
            <a:off x="3055471" y="5263265"/>
            <a:ext cx="2677341" cy="5603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29073" y="336884"/>
            <a:ext cx="89216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Movie1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881" name="TextBox 18"/>
          <p:cNvSpPr txBox="1">
            <a:spLocks noChangeArrowheads="1"/>
          </p:cNvSpPr>
          <p:nvPr/>
        </p:nvSpPr>
        <p:spPr bwMode="auto">
          <a:xfrm>
            <a:off x="3056467" y="5823652"/>
            <a:ext cx="5352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000" b="1" dirty="0"/>
              <a:t>The latch-up location is circled in yellow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59312" y="6397463"/>
            <a:ext cx="5798444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2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18086"/>
            <a:ext cx="9008533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Thermal and emission overlay images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1661" y="1153061"/>
            <a:ext cx="2802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Through silicon substrate, 450 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m thick.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596467" y="2089834"/>
            <a:ext cx="3217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LED </a:t>
            </a:r>
            <a:r>
              <a:rPr lang="en-US" sz="2000" b="1" dirty="0" smtClean="0">
                <a:latin typeface="Symbol" pitchFamily="18" charset="2"/>
              </a:rPr>
              <a:t>l</a:t>
            </a:r>
            <a:r>
              <a:rPr lang="en-US" sz="2000" b="1" dirty="0" smtClean="0"/>
              <a:t> = 1300nm and </a:t>
            </a:r>
          </a:p>
          <a:p>
            <a:r>
              <a:rPr lang="en-US" sz="2000" b="1" dirty="0" smtClean="0"/>
              <a:t>InGaAs camera (640 </a:t>
            </a:r>
            <a:r>
              <a:rPr lang="en-US" sz="2000" b="1" dirty="0"/>
              <a:t>x </a:t>
            </a:r>
            <a:r>
              <a:rPr lang="en-US" sz="2000" b="1" dirty="0" smtClean="0"/>
              <a:t>512)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49622" y="1103892"/>
            <a:ext cx="6520313" cy="5230367"/>
            <a:chOff x="649622" y="1256298"/>
            <a:chExt cx="6520313" cy="5230367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649622" y="1256298"/>
              <a:ext cx="6520313" cy="5230367"/>
              <a:chOff x="1267690" y="1297322"/>
              <a:chExt cx="6269531" cy="5029200"/>
            </a:xfrm>
          </p:grpSpPr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>
                <a:off x="1267690" y="1297322"/>
                <a:ext cx="6231082" cy="5029200"/>
                <a:chOff x="1371600" y="2150919"/>
                <a:chExt cx="3115541" cy="2514600"/>
              </a:xfrm>
            </p:grpSpPr>
            <p:pic>
              <p:nvPicPr>
                <p:cNvPr id="3789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432" t="6273"/>
                <a:stretch>
                  <a:fillRect/>
                </a:stretch>
              </p:blipFill>
              <p:spPr bwMode="auto">
                <a:xfrm>
                  <a:off x="1371600" y="2150919"/>
                  <a:ext cx="2038350" cy="2514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889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948" t="4543" r="21387" b="6058"/>
                <a:stretch>
                  <a:fillRect/>
                </a:stretch>
              </p:blipFill>
              <p:spPr bwMode="auto">
                <a:xfrm>
                  <a:off x="3439391" y="3127665"/>
                  <a:ext cx="1047750" cy="1485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Oval 5"/>
                <p:cNvSpPr>
                  <a:spLocks noChangeArrowheads="1"/>
                </p:cNvSpPr>
                <p:nvPr/>
              </p:nvSpPr>
              <p:spPr bwMode="auto">
                <a:xfrm>
                  <a:off x="2201863" y="3668569"/>
                  <a:ext cx="320675" cy="315913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" name="AutoShape 6"/>
                <p:cNvSpPr>
                  <a:spLocks noChangeShapeType="1"/>
                </p:cNvSpPr>
                <p:nvPr/>
              </p:nvSpPr>
              <p:spPr bwMode="auto">
                <a:xfrm>
                  <a:off x="2522538" y="3828907"/>
                  <a:ext cx="1296122" cy="22860"/>
                </a:xfrm>
                <a:prstGeom prst="straightConnector1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" name="Rectangle 7"/>
                <p:cNvSpPr>
                  <a:spLocks noChangeArrowheads="1"/>
                </p:cNvSpPr>
                <p:nvPr/>
              </p:nvSpPr>
              <p:spPr bwMode="auto">
                <a:xfrm>
                  <a:off x="2847405" y="2361032"/>
                  <a:ext cx="373319" cy="27729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Rectangle 8"/>
                <p:cNvSpPr>
                  <a:spLocks noChangeArrowheads="1"/>
                </p:cNvSpPr>
                <p:nvPr/>
              </p:nvSpPr>
              <p:spPr bwMode="auto">
                <a:xfrm>
                  <a:off x="1766888" y="4222607"/>
                  <a:ext cx="383291" cy="291727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341005" y="1324311"/>
                <a:ext cx="4935105" cy="2420784"/>
                <a:chOff x="1341005" y="1305071"/>
                <a:chExt cx="4935105" cy="2420784"/>
              </a:xfrm>
            </p:grpSpPr>
            <p:sp>
              <p:nvSpPr>
                <p:cNvPr id="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341005" y="1305071"/>
                  <a:ext cx="82203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>
                      <a:solidFill>
                        <a:srgbClr val="FFFFFF"/>
                      </a:solidFill>
                      <a:latin typeface="Arial" pitchFamily="34" charset="0"/>
                      <a:ea typeface="MS Mincho" pitchFamily="17" charset="-128"/>
                      <a:cs typeface="Arial" pitchFamily="34" charset="0"/>
                    </a:rPr>
                    <a:t>5</a:t>
                  </a: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ea typeface="MS Mincho" pitchFamily="17" charset="-128"/>
                      <a:cs typeface="Arial" pitchFamily="34" charset="0"/>
                    </a:rPr>
                    <a:t>x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454073" y="3264190"/>
                  <a:ext cx="82203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" pitchFamily="34" charset="0"/>
                      <a:ea typeface="MS Mincho" pitchFamily="17" charset="-128"/>
                      <a:cs typeface="Arial" pitchFamily="34" charset="0"/>
                    </a:rPr>
                    <a:t>50x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2177399" y="1424836"/>
                <a:ext cx="2072130" cy="443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Thermal signals</a:t>
                </a:r>
                <a:endParaRPr lang="en-US" sz="2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80566" y="3645873"/>
                <a:ext cx="2156655" cy="443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Emission signals</a:t>
                </a:r>
                <a:endParaRPr lang="en-US" sz="2400" b="1" dirty="0"/>
              </a:p>
            </p:txBody>
          </p:sp>
        </p:grpSp>
        <p:sp>
          <p:nvSpPr>
            <p:cNvPr id="20" name="AutoShape 6"/>
            <p:cNvSpPr>
              <a:spLocks noChangeShapeType="1"/>
            </p:cNvSpPr>
            <p:nvPr/>
          </p:nvSpPr>
          <p:spPr bwMode="auto">
            <a:xfrm>
              <a:off x="2777067" y="1786468"/>
              <a:ext cx="956733" cy="23706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6"/>
            <p:cNvSpPr>
              <a:spLocks noChangeShapeType="1"/>
            </p:cNvSpPr>
            <p:nvPr/>
          </p:nvSpPr>
          <p:spPr bwMode="auto">
            <a:xfrm flipH="1">
              <a:off x="1989667" y="1786467"/>
              <a:ext cx="787400" cy="3793066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6"/>
            <p:cNvSpPr>
              <a:spLocks noChangeShapeType="1"/>
            </p:cNvSpPr>
            <p:nvPr/>
          </p:nvSpPr>
          <p:spPr bwMode="auto">
            <a:xfrm>
              <a:off x="3022600" y="4741335"/>
              <a:ext cx="2777067" cy="5926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362199" y="4394198"/>
              <a:ext cx="685800" cy="685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78151" y="3896261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44 </a:t>
            </a:r>
            <a:r>
              <a:rPr lang="en-US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b="1" dirty="0" err="1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561520" y="6418285"/>
            <a:ext cx="6214849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6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93" y="257361"/>
            <a:ext cx="6784041" cy="9087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Diffusion time/depth estimations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4" y="3473237"/>
            <a:ext cx="8796572" cy="293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98592"/>
              </p:ext>
            </p:extLst>
          </p:nvPr>
        </p:nvGraphicFramePr>
        <p:xfrm>
          <a:off x="2098675" y="2706688"/>
          <a:ext cx="2641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4" imgW="1650960" imgH="419040" progId="Equation.3">
                  <p:embed/>
                </p:oleObj>
              </mc:Choice>
              <mc:Fallback>
                <p:oleObj name="Equation" r:id="rId4" imgW="1650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8675" y="2706688"/>
                        <a:ext cx="264160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26414"/>
              </p:ext>
            </p:extLst>
          </p:nvPr>
        </p:nvGraphicFramePr>
        <p:xfrm>
          <a:off x="2129255" y="1636295"/>
          <a:ext cx="1015560" cy="3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6" imgW="634680" imgH="241200" progId="Equation.3">
                  <p:embed/>
                </p:oleObj>
              </mc:Choice>
              <mc:Fallback>
                <p:oleObj name="Equation" r:id="rId6" imgW="63468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255" y="1636295"/>
                        <a:ext cx="1015560" cy="3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0442" y="1629196"/>
            <a:ext cx="371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thermal diffusivity  [m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/s]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063" y="1195137"/>
            <a:ext cx="343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Symbol" pitchFamily="18" charset="2"/>
              </a:rPr>
              <a:t>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depth of heat 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0042" y="2253916"/>
            <a:ext cx="489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time to reach observing surface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94955" y="6418285"/>
            <a:ext cx="5829675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54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384031"/>
            <a:ext cx="6784041" cy="9087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Examples - Through silicon, deep under the 6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metal layer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2316306"/>
            <a:ext cx="4016076" cy="3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6703" r="31" b="10356"/>
          <a:stretch>
            <a:fillRect/>
          </a:stretch>
        </p:blipFill>
        <p:spPr bwMode="auto">
          <a:xfrm>
            <a:off x="3979719" y="1311940"/>
            <a:ext cx="3048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5" t="16301" r="6642" b="11867"/>
          <a:stretch>
            <a:fillRect/>
          </a:stretch>
        </p:blipFill>
        <p:spPr bwMode="auto">
          <a:xfrm>
            <a:off x="5839690" y="2618598"/>
            <a:ext cx="30289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1360" y="484461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2.0 msec</a:t>
            </a:r>
            <a:endParaRPr lang="en-US" b="1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58948" y="5781582"/>
            <a:ext cx="5064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 smtClean="0"/>
              <a:t>0.97V</a:t>
            </a:r>
            <a:r>
              <a:rPr lang="en-US" b="1" dirty="0"/>
              <a:t>, ~12mA, ~12mW 20% duty cycle</a:t>
            </a:r>
          </a:p>
          <a:p>
            <a:pPr eaLnBrk="1" hangingPunct="1"/>
            <a:r>
              <a:rPr lang="en-US" b="1" dirty="0" smtClean="0"/>
              <a:t>10 minutes of averaging (repeating)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29073" y="336884"/>
            <a:ext cx="89216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Movie2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8492" y="6397463"/>
            <a:ext cx="5506960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269510"/>
            <a:ext cx="6784041" cy="9087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Time delay to reach to the surface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2" y="1776939"/>
            <a:ext cx="7315235" cy="44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290" y="1183086"/>
            <a:ext cx="658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Precise time resolution is a key to find the response.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8335" y="6397463"/>
            <a:ext cx="5392449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62" y="456908"/>
            <a:ext cx="8890253" cy="908703"/>
          </a:xfrm>
        </p:spPr>
        <p:txBody>
          <a:bodyPr>
            <a:noAutofit/>
          </a:bodyPr>
          <a:lstStyle/>
          <a:p>
            <a:r>
              <a:rPr lang="en-US" sz="3200" dirty="0" smtClean="0"/>
              <a:t>Microsanj, </a:t>
            </a:r>
            <a:r>
              <a:rPr lang="en-US" sz="3200" dirty="0"/>
              <a:t>a technology leader </a:t>
            </a:r>
            <a:r>
              <a:rPr lang="en-US" sz="3200" dirty="0" smtClean="0"/>
              <a:t>in</a:t>
            </a:r>
            <a:br>
              <a:rPr lang="en-US" sz="3200" dirty="0" smtClean="0"/>
            </a:br>
            <a:r>
              <a:rPr lang="en-US" sz="3200" dirty="0" smtClean="0"/>
              <a:t>thermal </a:t>
            </a:r>
            <a:r>
              <a:rPr lang="en-US" sz="3200" dirty="0"/>
              <a:t>imaging </a:t>
            </a:r>
            <a:r>
              <a:rPr lang="en-US" sz="3200" dirty="0" smtClean="0"/>
              <a:t>field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436925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Founded by a team of PhDs from </a:t>
            </a:r>
            <a:r>
              <a:rPr lang="en-US" sz="2000" dirty="0" err="1" smtClean="0"/>
              <a:t>CalTech</a:t>
            </a:r>
            <a:r>
              <a:rPr lang="en-US" sz="2000" dirty="0" smtClean="0"/>
              <a:t>, Stanford, and UCSC in 2007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More </a:t>
            </a:r>
            <a:r>
              <a:rPr lang="en-US" sz="2000" dirty="0"/>
              <a:t>than 30 papers published to </a:t>
            </a:r>
            <a:r>
              <a:rPr lang="en-US" sz="2000" dirty="0" smtClean="0"/>
              <a:t>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392680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Collaborative Research Activities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050" dirty="0"/>
              <a:t> </a:t>
            </a:r>
            <a:r>
              <a:rPr lang="en-US" sz="1050" dirty="0" smtClean="0"/>
              <a:t>    </a:t>
            </a:r>
            <a:r>
              <a:rPr lang="en-US" sz="1600" dirty="0" smtClean="0"/>
              <a:t>A*Star </a:t>
            </a:r>
            <a:r>
              <a:rPr lang="en-US" sz="1600" dirty="0"/>
              <a:t>Singapore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Altera Corporation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err="1"/>
              <a:t>Birck</a:t>
            </a:r>
            <a:r>
              <a:rPr lang="en-US" sz="1600" dirty="0"/>
              <a:t> Nanotechnology Center at Purdue </a:t>
            </a:r>
            <a:r>
              <a:rPr lang="en-US" sz="1600" dirty="0" smtClean="0"/>
              <a:t> University</a:t>
            </a:r>
            <a:endParaRPr lang="en-US" sz="16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 </a:t>
            </a:r>
            <a:r>
              <a:rPr lang="en-US" sz="1600" dirty="0" err="1" smtClean="0"/>
              <a:t>Nvidia</a:t>
            </a:r>
            <a:endParaRPr lang="en-US" sz="16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Philips Electronics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Qualcomm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Silicon Frontline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Si-Ware Systems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ST Microelectronics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Texas Instruments (National Semiconductor)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/>
              <a:t> University of California at Santa Cruz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434340" y="239268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Major Customers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Chip Test Solutions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Design Engineering Inc. (DEI)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Infinera</a:t>
            </a: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Instituto</a:t>
            </a:r>
            <a:r>
              <a:rPr lang="en-US" dirty="0"/>
              <a:t> de </a:t>
            </a:r>
            <a:r>
              <a:rPr lang="en-US" dirty="0" err="1"/>
              <a:t>Microelectronica</a:t>
            </a:r>
            <a:r>
              <a:rPr lang="en-US" dirty="0"/>
              <a:t> de Barcelona (CSIC)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Intel Corporation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Nanyang</a:t>
            </a:r>
            <a:r>
              <a:rPr lang="en-US" dirty="0" smtClean="0"/>
              <a:t> </a:t>
            </a:r>
            <a:r>
              <a:rPr lang="en-US" dirty="0"/>
              <a:t>Technological University 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 Purdue University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Raytheon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Silicon Image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 University of California Santa Barbara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4643" y="6397463"/>
            <a:ext cx="5132195" cy="365125"/>
          </a:xfrm>
        </p:spPr>
        <p:txBody>
          <a:bodyPr/>
          <a:lstStyle/>
          <a:p>
            <a:r>
              <a:rPr lang="en-US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87" y="264693"/>
            <a:ext cx="7724775" cy="73030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333" y="1712935"/>
            <a:ext cx="8518357" cy="36625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High speed time-resolved thermoreflectance imaging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introduced.</a:t>
            </a:r>
          </a:p>
          <a:p>
            <a:pPr hangingPunct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NIR illumination provides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 through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 and electron emission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Lock-in thermography and EMMI are compared.</a:t>
            </a:r>
          </a:p>
          <a:p>
            <a:pPr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xamples demonstrated:</a:t>
            </a:r>
          </a:p>
          <a:p>
            <a:pPr hangingPunct="0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Hotspots ~ 1</a:t>
            </a:r>
            <a:r>
              <a:rPr lang="en-US" sz="2000" b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m, emission and thermal overlay, </a:t>
            </a:r>
          </a:p>
          <a:p>
            <a:pPr hangingPunct="0"/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a hotspot underneath 6 metal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5621" y="6397463"/>
            <a:ext cx="5881725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24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Microsanj\AppData\Local\Microsoft\Windows\Temporary Internet Files\Content.Outlook\1GAIPF7C\expo 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3"/>
          <a:stretch/>
        </p:blipFill>
        <p:spPr bwMode="auto">
          <a:xfrm>
            <a:off x="0" y="0"/>
            <a:ext cx="9144000" cy="14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71" y="1441108"/>
            <a:ext cx="89631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Microsanj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社の 開発した熱画像解析装置、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Nanotherm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シリーズは、これまでの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によるサーモグラフィー装置とは 全く異なった温度測定技術を用いたシステムです。測定物の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放射を測定するのではなく、 測定物に非常に短時間の光を照射し、その反射光を計測することにより温度分布を測定するため、 測定物に全く影響を与えること無く、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では難しかった広い温度範囲を非接触にて測定することが 可能となりました。測定は金属を含むあらゆるものが可能で、測定物を熱したり、表面に特別な処理を 行う必要が有りません。また、薄いシリコン基板は光を透過することから、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flip-chip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等の、シリコン基板上の 半導体の熱画像を裏面から観測することが可能です。また、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Nanotherm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システムの最大の特徴として、 オプションにてバイアス電源と信号源を追加することにより、熱画像の過渡特性を、最速では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0.8nsec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間隔で 測定することができます。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Nanotherm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システムにより、温度上昇、熱集中の状況をリアルタイムに観察することで、 半導体そのものや半導体回路の最適な熱設計を行うこと、また故障解析、不良解析を行うことが可能です。 測定物の大きさは最小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300nm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、温度分解能は最小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0.2℃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、測定温度範囲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-265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～</a:t>
            </a:r>
            <a:r>
              <a:rPr lang="en-US" altLang="ja-JP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500℃</a:t>
            </a:r>
            <a:r>
              <a:rPr lang="ja-JP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に対応します</a:t>
            </a:r>
            <a:r>
              <a:rPr lang="ja-JP" alt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。</a:t>
            </a:r>
            <a:endParaRPr lang="en-US" altLang="ja-JP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ATN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Japan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1-35-16 Nakagawa-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Chuo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Tsuzuki, Yokohama, Kanagawa, 224-0003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JAPAN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Website: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www.atnjapan.com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sales@atnjapan.com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70036" y="6397463"/>
            <a:ext cx="6589614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76201"/>
            <a:ext cx="6528547" cy="785155"/>
          </a:xfrm>
        </p:spPr>
        <p:txBody>
          <a:bodyPr/>
          <a:lstStyle/>
          <a:p>
            <a:pPr algn="l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80691"/>
              </p:ext>
            </p:extLst>
          </p:nvPr>
        </p:nvGraphicFramePr>
        <p:xfrm>
          <a:off x="238125" y="1012825"/>
          <a:ext cx="8740775" cy="55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8369300" imgH="4686300" progId="Word.Document.12">
                  <p:embed/>
                </p:oleObj>
              </mc:Choice>
              <mc:Fallback>
                <p:oleObj name="Document" r:id="rId3" imgW="83693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012825"/>
                        <a:ext cx="8740775" cy="554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5621" y="6397463"/>
            <a:ext cx="5881725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19" y="-72877"/>
            <a:ext cx="6787257" cy="67134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Transient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thermal/emission imaging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7133" y="530987"/>
            <a:ext cx="8532173" cy="5981413"/>
            <a:chOff x="346333" y="721895"/>
            <a:chExt cx="8980093" cy="6296225"/>
          </a:xfrm>
        </p:grpSpPr>
        <p:graphicFrame>
          <p:nvGraphicFramePr>
            <p:cNvPr id="9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9776228"/>
                </p:ext>
              </p:extLst>
            </p:nvPr>
          </p:nvGraphicFramePr>
          <p:xfrm>
            <a:off x="362368" y="721895"/>
            <a:ext cx="8964058" cy="6296225"/>
          </p:xfrm>
          <a:graphic>
            <a:graphicData uri="http://schemas.openxmlformats.org/drawingml/2006/table">
              <a:tbl>
                <a:tblPr/>
                <a:tblGrid>
                  <a:gridCol w="2173288"/>
                  <a:gridCol w="852487"/>
                  <a:gridCol w="900113"/>
                  <a:gridCol w="908050"/>
                  <a:gridCol w="947737"/>
                  <a:gridCol w="2735263"/>
                </a:tblGrid>
                <a:tr h="399665">
                  <a:tc rowSpan="2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Method</a:t>
                        </a: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Resolution</a:t>
                        </a: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rowSpan="2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Imag-ing</a:t>
                        </a:r>
                        <a:r>
                          <a: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?</a:t>
                        </a:r>
                        <a:endPara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Notes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</a:tr>
                <a:tr h="328613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x(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m)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T (K)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t (sec)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99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47663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 Thermocouple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50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0.01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0.1-10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No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Contact method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  <a:tr h="49470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IR Thermography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3-10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0.02-1 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Yes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Emissivity dependent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  <a:tr h="428367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Lock-in </a:t>
                        </a:r>
                        <a:r>
                          <a:rPr kumimoji="0" lang="en-US" sz="1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Thermog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.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3-10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NA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Yes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Need cycling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57467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Liquid Crystal Thermography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2-5 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0.5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100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Yes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Only near phase transition (aging issues)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  <a:tr h="4413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Thermo-reflectance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0.3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- 0.5 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0.08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800p- 0.1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Yes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</a:rPr>
                          <a:t>Need cycling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48895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Optical scanning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Interferometry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0.5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100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6n- 0.1</a:t>
                        </a: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Scan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Indirect measurement (expansion)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  <a:tr h="452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Micro Raman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0.5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10n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Scan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3D T-distribution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</a:tr>
                <a:tr h="452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Scanning thermal microscopy </a:t>
                        </a: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(</a:t>
                        </a:r>
                        <a:r>
                          <a:rPr kumimoji="0" lang="en-US" sz="14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SThM</a:t>
                        </a: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)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0.05</a:t>
                        </a: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0.1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10-100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mbol" pitchFamily="18" charset="2"/>
                            <a:cs typeface="Times New Roman" pitchFamily="18" charset="0"/>
                          </a:rPr>
                          <a:t>m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Scan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Contact method    surface morphology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  <a:tr h="452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Emission Microscopy</a:t>
                        </a: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 (EMMI)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0.25 </a:t>
                        </a:r>
                        <a:r>
                          <a:rPr kumimoji="0" lang="en-US" sz="12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s.im.lens</a:t>
                        </a:r>
                        <a:endPara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-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Op lock-in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Times New Roman" pitchFamily="18" charset="0"/>
                          </a:rPr>
                          <a:t>Yes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Emitted Photon density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CC"/>
                      </a:solidFill>
                    </a:tcPr>
                  </a:tc>
                </a:tr>
              </a:tbl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346333" y="6345964"/>
              <a:ext cx="89707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8395" y="6491162"/>
            <a:ext cx="5933775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7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600200"/>
            <a:ext cx="7128933" cy="39708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Motivation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Instrumentation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Lock-in mechanism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Imaging through silicon (near IR)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Diffusion length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746125" lvl="1" indent="0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Small hotspot / Logic circuitry /  Emission /</a:t>
            </a:r>
          </a:p>
          <a:p>
            <a:pPr marL="746125" lvl="1" indent="0"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epth in metal layers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Summary</a:t>
            </a:r>
          </a:p>
          <a:p>
            <a:pPr marL="457200" indent="-457200">
              <a:buAutoNum type="arabicPeriod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3257" y="6397463"/>
            <a:ext cx="5288347" cy="365125"/>
          </a:xfrm>
        </p:spPr>
        <p:txBody>
          <a:bodyPr/>
          <a:lstStyle/>
          <a:p>
            <a:r>
              <a:rPr lang="en-US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384031"/>
            <a:ext cx="6784041" cy="90870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Challenges on thermal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1611987"/>
            <a:ext cx="8229600" cy="4255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General challenges for electronics devic</a:t>
            </a:r>
            <a:r>
              <a:rPr lang="en-US" dirty="0" smtClean="0"/>
              <a:t>es</a:t>
            </a:r>
          </a:p>
          <a:p>
            <a:r>
              <a:rPr lang="en-US" sz="2800" dirty="0" smtClean="0"/>
              <a:t>Small features: 10s nm – 100s microns – difficult to contact</a:t>
            </a:r>
          </a:p>
          <a:p>
            <a:r>
              <a:rPr lang="en-US" sz="2800" dirty="0" smtClean="0"/>
              <a:t>High speed response due to the small thermal mass</a:t>
            </a:r>
          </a:p>
          <a:p>
            <a:r>
              <a:rPr lang="en-US" sz="2800" dirty="0" smtClean="0"/>
              <a:t>Highly non-uniform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Additional challenges for photonics and power devices</a:t>
            </a:r>
          </a:p>
          <a:p>
            <a:r>
              <a:rPr lang="en-US" sz="2800" dirty="0" smtClean="0"/>
              <a:t>Light emission (photonics)</a:t>
            </a:r>
          </a:p>
          <a:p>
            <a:r>
              <a:rPr lang="en-US" sz="2800" dirty="0" smtClean="0"/>
              <a:t>High heat density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eat sinks requirement (power devices)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285" y="6397463"/>
            <a:ext cx="5475729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9" y="151094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Thermoreflectance imaging setup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6409" y="905754"/>
            <a:ext cx="280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Microscope setup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5298" y="905754"/>
            <a:ext cx="211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Console box 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691550" y="1367751"/>
            <a:ext cx="3947111" cy="4731332"/>
            <a:chOff x="4721398" y="1571337"/>
            <a:chExt cx="3588282" cy="43012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4818" name="Picture 5" descr="New Pi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398" y="1571337"/>
              <a:ext cx="3393419" cy="430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48147" y="4836694"/>
              <a:ext cx="599232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DUT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4756" y="3169442"/>
              <a:ext cx="587574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LED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1827" y="2116992"/>
              <a:ext cx="622549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CCD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76737" y="4539916"/>
              <a:ext cx="136358" cy="128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4" idx="1"/>
              <a:endCxn id="9" idx="5"/>
            </p:cNvCxnSpPr>
            <p:nvPr/>
          </p:nvCxnSpPr>
          <p:spPr>
            <a:xfrm flipH="1" flipV="1">
              <a:off x="6493126" y="4649459"/>
              <a:ext cx="455021" cy="35511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19500" y="4260749"/>
              <a:ext cx="1590180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Objective lens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18" idx="1"/>
            </p:cNvCxnSpPr>
            <p:nvPr/>
          </p:nvCxnSpPr>
          <p:spPr>
            <a:xfrm flipH="1">
              <a:off x="6515010" y="4428627"/>
              <a:ext cx="204490" cy="13845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20939" y="1367751"/>
            <a:ext cx="3922965" cy="4766996"/>
            <a:chOff x="762462" y="1554019"/>
            <a:chExt cx="3566332" cy="43336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4817" name="Picture 4" descr="New Pi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62" y="1554019"/>
              <a:ext cx="3566332" cy="433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453715" y="2776412"/>
              <a:ext cx="1042245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Sig. gen.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4947" y="3867064"/>
              <a:ext cx="1403647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Control box.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95076" y="2776412"/>
              <a:ext cx="1388085" cy="33575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Temp. </a:t>
              </a:r>
              <a:r>
                <a:rPr lang="en-US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contl</a:t>
              </a: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3003" y="6397463"/>
            <a:ext cx="5163425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6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9" y="936126"/>
            <a:ext cx="5013233" cy="47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8" y="197042"/>
            <a:ext cx="832311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How it works - thermoreflectance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796" y="572802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System diagram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36596"/>
              </p:ext>
            </p:extLst>
          </p:nvPr>
        </p:nvGraphicFramePr>
        <p:xfrm>
          <a:off x="6213738" y="2166001"/>
          <a:ext cx="2428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738" y="2166001"/>
                        <a:ext cx="2428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30400" y="2565789"/>
            <a:ext cx="2757924" cy="1755973"/>
            <a:chOff x="5156200" y="1817688"/>
            <a:chExt cx="3425825" cy="2181225"/>
          </a:xfrm>
        </p:grpSpPr>
        <p:grpSp>
          <p:nvGrpSpPr>
            <p:cNvPr id="15" name="Group 86"/>
            <p:cNvGrpSpPr>
              <a:grpSpLocks noChangeAspect="1"/>
            </p:cNvGrpSpPr>
            <p:nvPr/>
          </p:nvGrpSpPr>
          <p:grpSpPr bwMode="auto">
            <a:xfrm>
              <a:off x="5156200" y="1817688"/>
              <a:ext cx="3425825" cy="2181225"/>
              <a:chOff x="3046" y="2558"/>
              <a:chExt cx="2040" cy="958"/>
            </a:xfrm>
          </p:grpSpPr>
          <p:sp>
            <p:nvSpPr>
              <p:cNvPr id="17" name="AutoShape 63"/>
              <p:cNvSpPr>
                <a:spLocks noChangeArrowheads="1"/>
              </p:cNvSpPr>
              <p:nvPr/>
            </p:nvSpPr>
            <p:spPr bwMode="auto">
              <a:xfrm>
                <a:off x="3046" y="2972"/>
                <a:ext cx="2040" cy="544"/>
              </a:xfrm>
              <a:prstGeom prst="cube">
                <a:avLst>
                  <a:gd name="adj" fmla="val 57009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AutoShape 64"/>
              <p:cNvSpPr>
                <a:spLocks noChangeArrowheads="1"/>
              </p:cNvSpPr>
              <p:nvPr/>
            </p:nvSpPr>
            <p:spPr bwMode="auto">
              <a:xfrm>
                <a:off x="3046" y="2739"/>
                <a:ext cx="1194" cy="543"/>
              </a:xfrm>
              <a:prstGeom prst="cube">
                <a:avLst>
                  <a:gd name="adj" fmla="val 5653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Line 71"/>
              <p:cNvSpPr>
                <a:spLocks noChangeShapeType="1"/>
              </p:cNvSpPr>
              <p:nvPr/>
            </p:nvSpPr>
            <p:spPr bwMode="auto">
              <a:xfrm>
                <a:off x="3394" y="2558"/>
                <a:ext cx="134" cy="3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1"/>
              <p:cNvSpPr>
                <a:spLocks noChangeShapeType="1"/>
              </p:cNvSpPr>
              <p:nvPr/>
            </p:nvSpPr>
            <p:spPr bwMode="auto">
              <a:xfrm>
                <a:off x="4389" y="2713"/>
                <a:ext cx="134" cy="3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71"/>
            <p:cNvSpPr>
              <a:spLocks noChangeShapeType="1"/>
            </p:cNvSpPr>
            <p:nvPr/>
          </p:nvSpPr>
          <p:spPr bwMode="auto">
            <a:xfrm flipV="1">
              <a:off x="6375400" y="1892300"/>
              <a:ext cx="3810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57023"/>
              </p:ext>
            </p:extLst>
          </p:nvPr>
        </p:nvGraphicFramePr>
        <p:xfrm>
          <a:off x="7246938" y="2111375"/>
          <a:ext cx="3619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2111375"/>
                        <a:ext cx="3619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715442" y="5602665"/>
            <a:ext cx="324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Thermoreflectance coefficient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9006" y="848034"/>
            <a:ext cx="13853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LED driver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2153" y="103824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GP-IB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698" y="1483685"/>
            <a:ext cx="9591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Power LED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4322" y="1589951"/>
            <a:ext cx="502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PC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4896" y="1583703"/>
            <a:ext cx="833284" cy="16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16337" y="2087310"/>
            <a:ext cx="1643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Detector</a:t>
            </a:r>
          </a:p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CCD, </a:t>
            </a:r>
            <a:r>
              <a:rPr lang="en-US" b="1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InGaAs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3671" y="4710587"/>
            <a:ext cx="21349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Pulse generator &amp; power amp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07992" y="3911489"/>
            <a:ext cx="2480187" cy="16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" y="4051600"/>
            <a:ext cx="1511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Microscope</a:t>
            </a:r>
          </a:p>
          <a:p>
            <a:pPr algn="ctr"/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Objective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2857" y="5026680"/>
            <a:ext cx="1602371" cy="194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2904" y="49199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Device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0617" y="5235979"/>
            <a:ext cx="1833589" cy="434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7612" y="528618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Thermal bed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9701" y="1895994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Light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55368"/>
              </p:ext>
            </p:extLst>
          </p:nvPr>
        </p:nvGraphicFramePr>
        <p:xfrm>
          <a:off x="5829412" y="4435284"/>
          <a:ext cx="30162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Equation" r:id="rId8" imgW="1587240" imgH="444240" progId="Equation.3">
                  <p:embed/>
                </p:oleObj>
              </mc:Choice>
              <mc:Fallback>
                <p:oleObj name="Equation" r:id="rId8" imgW="1587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412" y="4435284"/>
                        <a:ext cx="30162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9566" y="6397463"/>
            <a:ext cx="5496550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100861"/>
            <a:ext cx="6784041" cy="90870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Lock-in signals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549" y="915549"/>
            <a:ext cx="233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Timing chart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1443789" y="5058155"/>
            <a:ext cx="2488463" cy="1133677"/>
            <a:chOff x="1443789" y="5058155"/>
            <a:chExt cx="2488463" cy="1133677"/>
          </a:xfrm>
        </p:grpSpPr>
        <p:grpSp>
          <p:nvGrpSpPr>
            <p:cNvPr id="75" name="Group 74"/>
            <p:cNvGrpSpPr/>
            <p:nvPr/>
          </p:nvGrpSpPr>
          <p:grpSpPr>
            <a:xfrm>
              <a:off x="2097105" y="5585792"/>
              <a:ext cx="1580817" cy="561473"/>
              <a:chOff x="5048250" y="5805488"/>
              <a:chExt cx="1676400" cy="56147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334000" y="5805488"/>
                <a:ext cx="690563" cy="561473"/>
              </a:xfrm>
              <a:custGeom>
                <a:avLst/>
                <a:gdLst>
                  <a:gd name="connsiteX0" fmla="*/ 0 w 601579"/>
                  <a:gd name="connsiteY0" fmla="*/ 561473 h 561473"/>
                  <a:gd name="connsiteX1" fmla="*/ 88232 w 601579"/>
                  <a:gd name="connsiteY1" fmla="*/ 296779 h 561473"/>
                  <a:gd name="connsiteX2" fmla="*/ 256674 w 601579"/>
                  <a:gd name="connsiteY2" fmla="*/ 96252 h 561473"/>
                  <a:gd name="connsiteX3" fmla="*/ 417095 w 601579"/>
                  <a:gd name="connsiteY3" fmla="*/ 16042 h 561473"/>
                  <a:gd name="connsiteX4" fmla="*/ 601579 w 601579"/>
                  <a:gd name="connsiteY4" fmla="*/ 0 h 56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79" h="561473">
                    <a:moveTo>
                      <a:pt x="0" y="561473"/>
                    </a:moveTo>
                    <a:cubicBezTo>
                      <a:pt x="22726" y="467894"/>
                      <a:pt x="45453" y="374316"/>
                      <a:pt x="88232" y="296779"/>
                    </a:cubicBezTo>
                    <a:cubicBezTo>
                      <a:pt x="131011" y="219242"/>
                      <a:pt x="201864" y="143041"/>
                      <a:pt x="256674" y="96252"/>
                    </a:cubicBezTo>
                    <a:cubicBezTo>
                      <a:pt x="311484" y="49463"/>
                      <a:pt x="359611" y="32084"/>
                      <a:pt x="417095" y="16042"/>
                    </a:cubicBezTo>
                    <a:cubicBezTo>
                      <a:pt x="474579" y="0"/>
                      <a:pt x="538079" y="0"/>
                      <a:pt x="60157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5048250" y="6366961"/>
                <a:ext cx="30154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Freeform 73"/>
              <p:cNvSpPr/>
              <p:nvPr/>
            </p:nvSpPr>
            <p:spPr>
              <a:xfrm flipV="1">
                <a:off x="6034087" y="5805488"/>
                <a:ext cx="690563" cy="561473"/>
              </a:xfrm>
              <a:custGeom>
                <a:avLst/>
                <a:gdLst>
                  <a:gd name="connsiteX0" fmla="*/ 0 w 601579"/>
                  <a:gd name="connsiteY0" fmla="*/ 561473 h 561473"/>
                  <a:gd name="connsiteX1" fmla="*/ 88232 w 601579"/>
                  <a:gd name="connsiteY1" fmla="*/ 296779 h 561473"/>
                  <a:gd name="connsiteX2" fmla="*/ 256674 w 601579"/>
                  <a:gd name="connsiteY2" fmla="*/ 96252 h 561473"/>
                  <a:gd name="connsiteX3" fmla="*/ 417095 w 601579"/>
                  <a:gd name="connsiteY3" fmla="*/ 16042 h 561473"/>
                  <a:gd name="connsiteX4" fmla="*/ 601579 w 601579"/>
                  <a:gd name="connsiteY4" fmla="*/ 0 h 56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79" h="561473">
                    <a:moveTo>
                      <a:pt x="0" y="561473"/>
                    </a:moveTo>
                    <a:cubicBezTo>
                      <a:pt x="22726" y="467894"/>
                      <a:pt x="45453" y="374316"/>
                      <a:pt x="88232" y="296779"/>
                    </a:cubicBezTo>
                    <a:cubicBezTo>
                      <a:pt x="131011" y="219242"/>
                      <a:pt x="201864" y="143041"/>
                      <a:pt x="256674" y="96252"/>
                    </a:cubicBezTo>
                    <a:cubicBezTo>
                      <a:pt x="311484" y="49463"/>
                      <a:pt x="359611" y="32084"/>
                      <a:pt x="417095" y="16042"/>
                    </a:cubicBezTo>
                    <a:cubicBezTo>
                      <a:pt x="474579" y="0"/>
                      <a:pt x="538079" y="0"/>
                      <a:pt x="60157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43789" y="5058155"/>
              <a:ext cx="2488463" cy="360948"/>
              <a:chOff x="4395537" y="5486400"/>
              <a:chExt cx="2638926" cy="36094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063916" y="5847348"/>
                <a:ext cx="97054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4395537" y="5486400"/>
                <a:ext cx="1668379" cy="360948"/>
                <a:chOff x="4395537" y="5470358"/>
                <a:chExt cx="1668379" cy="360948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4395537" y="5831306"/>
                  <a:ext cx="97054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358063" y="5470358"/>
                  <a:ext cx="69783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358063" y="5470358"/>
                  <a:ext cx="0" cy="3609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063916" y="5470358"/>
                  <a:ext cx="0" cy="3609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2" name="Straight Connector 31"/>
            <p:cNvCxnSpPr/>
            <p:nvPr/>
          </p:nvCxnSpPr>
          <p:spPr>
            <a:xfrm>
              <a:off x="2434636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32965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31293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27951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729622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926279" y="5058155"/>
              <a:ext cx="0" cy="360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330162" y="6100392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06509" y="5871792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00819" y="5733680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04112" y="5643193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702913" y="5595568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801714" y="5576518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891533" y="5562231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985844" y="5557469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226870" y="6100392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053208" y="5762257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129554" y="5900369"/>
              <a:ext cx="86226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Oval 167"/>
          <p:cNvSpPr/>
          <p:nvPr/>
        </p:nvSpPr>
        <p:spPr>
          <a:xfrm>
            <a:off x="6217003" y="4135138"/>
            <a:ext cx="86226" cy="9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66148" y="5739946"/>
            <a:ext cx="482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emperature data point along the bias cycle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922296" y="5090241"/>
            <a:ext cx="4028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Acquisition timing (shifting by cycle)</a:t>
            </a:r>
            <a:endParaRPr lang="en-US" sz="2000" b="1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>
          <a:xfrm>
            <a:off x="1748902" y="6397463"/>
            <a:ext cx="5454910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232978" y="1407507"/>
            <a:ext cx="8495738" cy="3394166"/>
            <a:chOff x="232978" y="1407507"/>
            <a:chExt cx="8495738" cy="3394166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3669860" y="1929585"/>
              <a:ext cx="6820" cy="27800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0989" y="1921923"/>
              <a:ext cx="0" cy="36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323557" y="1844300"/>
              <a:ext cx="14004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18862" y="1407507"/>
              <a:ext cx="27174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4ms @ 25% Duty Cycle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9586" y="1965887"/>
              <a:ext cx="665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1ms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366372" y="2327115"/>
              <a:ext cx="694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383923" y="2791193"/>
              <a:ext cx="16711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33ms @ 30Hz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45342" y="1939413"/>
              <a:ext cx="1968910" cy="353961"/>
            </a:xfrm>
            <a:custGeom>
              <a:avLst/>
              <a:gdLst>
                <a:gd name="connsiteX0" fmla="*/ 0 w 1968910"/>
                <a:gd name="connsiteY0" fmla="*/ 353961 h 353961"/>
                <a:gd name="connsiteX1" fmla="*/ 914400 w 1968910"/>
                <a:gd name="connsiteY1" fmla="*/ 353961 h 353961"/>
                <a:gd name="connsiteX2" fmla="*/ 914400 w 1968910"/>
                <a:gd name="connsiteY2" fmla="*/ 0 h 353961"/>
                <a:gd name="connsiteX3" fmla="*/ 1600200 w 1968910"/>
                <a:gd name="connsiteY3" fmla="*/ 0 h 353961"/>
                <a:gd name="connsiteX4" fmla="*/ 1600200 w 1968910"/>
                <a:gd name="connsiteY4" fmla="*/ 346587 h 353961"/>
                <a:gd name="connsiteX5" fmla="*/ 1968910 w 1968910"/>
                <a:gd name="connsiteY5" fmla="*/ 346587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910" h="353961">
                  <a:moveTo>
                    <a:pt x="0" y="353961"/>
                  </a:moveTo>
                  <a:lnTo>
                    <a:pt x="914400" y="353961"/>
                  </a:lnTo>
                  <a:lnTo>
                    <a:pt x="914400" y="0"/>
                  </a:lnTo>
                  <a:lnTo>
                    <a:pt x="1600200" y="0"/>
                  </a:lnTo>
                  <a:lnTo>
                    <a:pt x="1600200" y="346587"/>
                  </a:lnTo>
                  <a:lnTo>
                    <a:pt x="1968910" y="34658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76485" y="1939413"/>
              <a:ext cx="958646" cy="346587"/>
            </a:xfrm>
            <a:custGeom>
              <a:avLst/>
              <a:gdLst>
                <a:gd name="connsiteX0" fmla="*/ 0 w 958646"/>
                <a:gd name="connsiteY0" fmla="*/ 346587 h 346587"/>
                <a:gd name="connsiteX1" fmla="*/ 95865 w 958646"/>
                <a:gd name="connsiteY1" fmla="*/ 346587 h 346587"/>
                <a:gd name="connsiteX2" fmla="*/ 95865 w 958646"/>
                <a:gd name="connsiteY2" fmla="*/ 0 h 346587"/>
                <a:gd name="connsiteX3" fmla="*/ 781665 w 958646"/>
                <a:gd name="connsiteY3" fmla="*/ 0 h 346587"/>
                <a:gd name="connsiteX4" fmla="*/ 781665 w 958646"/>
                <a:gd name="connsiteY4" fmla="*/ 346587 h 346587"/>
                <a:gd name="connsiteX5" fmla="*/ 958646 w 958646"/>
                <a:gd name="connsiteY5" fmla="*/ 346587 h 3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646" h="346587">
                  <a:moveTo>
                    <a:pt x="0" y="346587"/>
                  </a:moveTo>
                  <a:lnTo>
                    <a:pt x="95865" y="346587"/>
                  </a:lnTo>
                  <a:lnTo>
                    <a:pt x="95865" y="0"/>
                  </a:lnTo>
                  <a:lnTo>
                    <a:pt x="781665" y="0"/>
                  </a:lnTo>
                  <a:lnTo>
                    <a:pt x="781665" y="346587"/>
                  </a:lnTo>
                  <a:lnTo>
                    <a:pt x="958646" y="34658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53665" y="1939413"/>
              <a:ext cx="1179871" cy="346587"/>
            </a:xfrm>
            <a:custGeom>
              <a:avLst/>
              <a:gdLst>
                <a:gd name="connsiteX0" fmla="*/ 0 w 1179871"/>
                <a:gd name="connsiteY0" fmla="*/ 346587 h 346587"/>
                <a:gd name="connsiteX1" fmla="*/ 346587 w 1179871"/>
                <a:gd name="connsiteY1" fmla="*/ 346587 h 346587"/>
                <a:gd name="connsiteX2" fmla="*/ 346587 w 1179871"/>
                <a:gd name="connsiteY2" fmla="*/ 0 h 346587"/>
                <a:gd name="connsiteX3" fmla="*/ 1025013 w 1179871"/>
                <a:gd name="connsiteY3" fmla="*/ 0 h 346587"/>
                <a:gd name="connsiteX4" fmla="*/ 1025013 w 1179871"/>
                <a:gd name="connsiteY4" fmla="*/ 346587 h 346587"/>
                <a:gd name="connsiteX5" fmla="*/ 1179871 w 1179871"/>
                <a:gd name="connsiteY5" fmla="*/ 346587 h 3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871" h="346587">
                  <a:moveTo>
                    <a:pt x="0" y="346587"/>
                  </a:moveTo>
                  <a:lnTo>
                    <a:pt x="346587" y="346587"/>
                  </a:lnTo>
                  <a:lnTo>
                    <a:pt x="346587" y="0"/>
                  </a:lnTo>
                  <a:lnTo>
                    <a:pt x="1025013" y="0"/>
                  </a:lnTo>
                  <a:lnTo>
                    <a:pt x="1025013" y="346587"/>
                  </a:lnTo>
                  <a:lnTo>
                    <a:pt x="1179871" y="34658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39112" y="1946787"/>
              <a:ext cx="1172497" cy="346587"/>
            </a:xfrm>
            <a:custGeom>
              <a:avLst/>
              <a:gdLst>
                <a:gd name="connsiteX0" fmla="*/ 0 w 1172497"/>
                <a:gd name="connsiteY0" fmla="*/ 339213 h 346587"/>
                <a:gd name="connsiteX1" fmla="*/ 88490 w 1172497"/>
                <a:gd name="connsiteY1" fmla="*/ 339213 h 346587"/>
                <a:gd name="connsiteX2" fmla="*/ 88490 w 1172497"/>
                <a:gd name="connsiteY2" fmla="*/ 0 h 346587"/>
                <a:gd name="connsiteX3" fmla="*/ 774290 w 1172497"/>
                <a:gd name="connsiteY3" fmla="*/ 0 h 346587"/>
                <a:gd name="connsiteX4" fmla="*/ 774290 w 1172497"/>
                <a:gd name="connsiteY4" fmla="*/ 346587 h 346587"/>
                <a:gd name="connsiteX5" fmla="*/ 1172497 w 1172497"/>
                <a:gd name="connsiteY5" fmla="*/ 346587 h 3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497" h="346587">
                  <a:moveTo>
                    <a:pt x="0" y="339213"/>
                  </a:moveTo>
                  <a:lnTo>
                    <a:pt x="88490" y="339213"/>
                  </a:lnTo>
                  <a:lnTo>
                    <a:pt x="88490" y="0"/>
                  </a:lnTo>
                  <a:lnTo>
                    <a:pt x="774290" y="0"/>
                  </a:lnTo>
                  <a:lnTo>
                    <a:pt x="774290" y="346587"/>
                  </a:lnTo>
                  <a:lnTo>
                    <a:pt x="1172497" y="34658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67465" y="2765323"/>
              <a:ext cx="3355258" cy="368709"/>
            </a:xfrm>
            <a:custGeom>
              <a:avLst/>
              <a:gdLst>
                <a:gd name="connsiteX0" fmla="*/ 0 w 3355258"/>
                <a:gd name="connsiteY0" fmla="*/ 346587 h 368709"/>
                <a:gd name="connsiteX1" fmla="*/ 265470 w 3355258"/>
                <a:gd name="connsiteY1" fmla="*/ 346587 h 368709"/>
                <a:gd name="connsiteX2" fmla="*/ 265470 w 3355258"/>
                <a:gd name="connsiteY2" fmla="*/ 0 h 368709"/>
                <a:gd name="connsiteX3" fmla="*/ 3266767 w 3355258"/>
                <a:gd name="connsiteY3" fmla="*/ 0 h 368709"/>
                <a:gd name="connsiteX4" fmla="*/ 3266767 w 3355258"/>
                <a:gd name="connsiteY4" fmla="*/ 368709 h 368709"/>
                <a:gd name="connsiteX5" fmla="*/ 3355258 w 3355258"/>
                <a:gd name="connsiteY5" fmla="*/ 368709 h 3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258" h="368709">
                  <a:moveTo>
                    <a:pt x="0" y="346587"/>
                  </a:moveTo>
                  <a:lnTo>
                    <a:pt x="265470" y="346587"/>
                  </a:lnTo>
                  <a:lnTo>
                    <a:pt x="265470" y="0"/>
                  </a:lnTo>
                  <a:lnTo>
                    <a:pt x="3266767" y="0"/>
                  </a:lnTo>
                  <a:lnTo>
                    <a:pt x="3266767" y="368709"/>
                  </a:lnTo>
                  <a:lnTo>
                    <a:pt x="3355258" y="368709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52104" y="2770240"/>
              <a:ext cx="3355258" cy="368709"/>
            </a:xfrm>
            <a:custGeom>
              <a:avLst/>
              <a:gdLst>
                <a:gd name="connsiteX0" fmla="*/ 0 w 3355258"/>
                <a:gd name="connsiteY0" fmla="*/ 346587 h 368709"/>
                <a:gd name="connsiteX1" fmla="*/ 265470 w 3355258"/>
                <a:gd name="connsiteY1" fmla="*/ 346587 h 368709"/>
                <a:gd name="connsiteX2" fmla="*/ 265470 w 3355258"/>
                <a:gd name="connsiteY2" fmla="*/ 0 h 368709"/>
                <a:gd name="connsiteX3" fmla="*/ 3266767 w 3355258"/>
                <a:gd name="connsiteY3" fmla="*/ 0 h 368709"/>
                <a:gd name="connsiteX4" fmla="*/ 3266767 w 3355258"/>
                <a:gd name="connsiteY4" fmla="*/ 368709 h 368709"/>
                <a:gd name="connsiteX5" fmla="*/ 3355258 w 3355258"/>
                <a:gd name="connsiteY5" fmla="*/ 368709 h 3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258" h="368709">
                  <a:moveTo>
                    <a:pt x="0" y="346587"/>
                  </a:moveTo>
                  <a:lnTo>
                    <a:pt x="265470" y="346587"/>
                  </a:lnTo>
                  <a:lnTo>
                    <a:pt x="265470" y="0"/>
                  </a:lnTo>
                  <a:lnTo>
                    <a:pt x="3266767" y="0"/>
                  </a:lnTo>
                  <a:lnTo>
                    <a:pt x="3266767" y="368709"/>
                  </a:lnTo>
                  <a:lnTo>
                    <a:pt x="3355258" y="368709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23989" y="1541334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95923" y="319807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59742" y="1932039"/>
              <a:ext cx="6820" cy="27800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633455" y="2283546"/>
              <a:ext cx="72021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3383084" y="2288458"/>
              <a:ext cx="2273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28" idx="0"/>
            </p:cNvCxnSpPr>
            <p:nvPr/>
          </p:nvCxnSpPr>
          <p:spPr>
            <a:xfrm flipH="1">
              <a:off x="6548285" y="2286000"/>
              <a:ext cx="39082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05909" y="2290916"/>
              <a:ext cx="2273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8501347" y="3137607"/>
              <a:ext cx="22736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4845462" y="3125318"/>
              <a:ext cx="34597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3178695" y="3188989"/>
              <a:ext cx="9301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100</a:t>
              </a:r>
              <a:r>
                <a:rPr lang="en-US" b="1" dirty="0" smtClean="0"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3723968" y="3709219"/>
              <a:ext cx="4498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3072070" y="3709219"/>
              <a:ext cx="4621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5526245" y="3029785"/>
              <a:ext cx="9301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delay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5703615" y="1946787"/>
              <a:ext cx="6820" cy="27800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5697274" y="3469833"/>
              <a:ext cx="56284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734233" y="4015133"/>
              <a:ext cx="73315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1437968" y="3569110"/>
              <a:ext cx="3274142" cy="442451"/>
            </a:xfrm>
            <a:custGeom>
              <a:avLst/>
              <a:gdLst>
                <a:gd name="connsiteX0" fmla="*/ 0 w 3274142"/>
                <a:gd name="connsiteY0" fmla="*/ 435077 h 442451"/>
                <a:gd name="connsiteX1" fmla="*/ 766916 w 3274142"/>
                <a:gd name="connsiteY1" fmla="*/ 435077 h 442451"/>
                <a:gd name="connsiteX2" fmla="*/ 766916 w 3274142"/>
                <a:gd name="connsiteY2" fmla="*/ 7374 h 442451"/>
                <a:gd name="connsiteX3" fmla="*/ 921774 w 3274142"/>
                <a:gd name="connsiteY3" fmla="*/ 7374 h 442451"/>
                <a:gd name="connsiteX4" fmla="*/ 921774 w 3274142"/>
                <a:gd name="connsiteY4" fmla="*/ 442451 h 442451"/>
                <a:gd name="connsiteX5" fmla="*/ 2116393 w 3274142"/>
                <a:gd name="connsiteY5" fmla="*/ 442451 h 442451"/>
                <a:gd name="connsiteX6" fmla="*/ 2116393 w 3274142"/>
                <a:gd name="connsiteY6" fmla="*/ 0 h 442451"/>
                <a:gd name="connsiteX7" fmla="*/ 2256503 w 3274142"/>
                <a:gd name="connsiteY7" fmla="*/ 0 h 442451"/>
                <a:gd name="connsiteX8" fmla="*/ 2256503 w 3274142"/>
                <a:gd name="connsiteY8" fmla="*/ 442451 h 442451"/>
                <a:gd name="connsiteX9" fmla="*/ 3274142 w 3274142"/>
                <a:gd name="connsiteY9" fmla="*/ 442451 h 44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4142" h="442451">
                  <a:moveTo>
                    <a:pt x="0" y="435077"/>
                  </a:moveTo>
                  <a:lnTo>
                    <a:pt x="766916" y="435077"/>
                  </a:lnTo>
                  <a:lnTo>
                    <a:pt x="766916" y="7374"/>
                  </a:lnTo>
                  <a:lnTo>
                    <a:pt x="921774" y="7374"/>
                  </a:lnTo>
                  <a:lnTo>
                    <a:pt x="921774" y="442451"/>
                  </a:lnTo>
                  <a:lnTo>
                    <a:pt x="2116393" y="442451"/>
                  </a:lnTo>
                  <a:lnTo>
                    <a:pt x="2116393" y="0"/>
                  </a:lnTo>
                  <a:lnTo>
                    <a:pt x="2256503" y="0"/>
                  </a:lnTo>
                  <a:lnTo>
                    <a:pt x="2256503" y="442451"/>
                  </a:lnTo>
                  <a:lnTo>
                    <a:pt x="3274142" y="4424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7715" y="1723174"/>
              <a:ext cx="12761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Device Excitation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52635" y="2553982"/>
              <a:ext cx="12761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CCD exposure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42901" y="3419606"/>
              <a:ext cx="127618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LED pulse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2978" y="4281964"/>
              <a:ext cx="16389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Temperature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732334" y="3179393"/>
              <a:ext cx="3009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23220" y="4712113"/>
              <a:ext cx="9611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61035" y="4739151"/>
              <a:ext cx="36997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2373936" y="4137592"/>
              <a:ext cx="1199338" cy="599575"/>
              <a:chOff x="2373936" y="4137592"/>
              <a:chExt cx="1055064" cy="599575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2373936" y="4140048"/>
                <a:ext cx="590426" cy="586810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077" h="549940">
                    <a:moveTo>
                      <a:pt x="0" y="549940"/>
                    </a:moveTo>
                    <a:cubicBezTo>
                      <a:pt x="43150" y="280168"/>
                      <a:pt x="103508" y="176315"/>
                      <a:pt x="192972" y="92741"/>
                    </a:cubicBezTo>
                    <a:cubicBezTo>
                      <a:pt x="282436" y="9167"/>
                      <a:pt x="343513" y="-9884"/>
                      <a:pt x="435077" y="424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V="1">
                <a:off x="2951134" y="4137592"/>
                <a:ext cx="477866" cy="599575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41896"/>
                  <a:gd name="connsiteY0" fmla="*/ 576930 h 576930"/>
                  <a:gd name="connsiteX1" fmla="*/ 192972 w 441896"/>
                  <a:gd name="connsiteY1" fmla="*/ 119731 h 576930"/>
                  <a:gd name="connsiteX2" fmla="*/ 441896 w 441896"/>
                  <a:gd name="connsiteY2" fmla="*/ 3004 h 576930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896" h="573926">
                    <a:moveTo>
                      <a:pt x="0" y="573926"/>
                    </a:moveTo>
                    <a:cubicBezTo>
                      <a:pt x="43150" y="304154"/>
                      <a:pt x="119323" y="212381"/>
                      <a:pt x="192972" y="116727"/>
                    </a:cubicBezTo>
                    <a:cubicBezTo>
                      <a:pt x="266621" y="21073"/>
                      <a:pt x="350332" y="7044"/>
                      <a:pt x="44189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 flipH="1">
              <a:off x="4741607" y="4745185"/>
              <a:ext cx="61205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8166849" y="4801673"/>
              <a:ext cx="37854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58243" y="4762349"/>
              <a:ext cx="23879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3483373" y="4737749"/>
              <a:ext cx="23879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5731014" y="4167732"/>
              <a:ext cx="1199338" cy="599575"/>
              <a:chOff x="2373936" y="4137592"/>
              <a:chExt cx="1055064" cy="599575"/>
            </a:xfrm>
          </p:grpSpPr>
          <p:sp>
            <p:nvSpPr>
              <p:cNvPr id="154" name="Freeform 153"/>
              <p:cNvSpPr/>
              <p:nvPr/>
            </p:nvSpPr>
            <p:spPr>
              <a:xfrm>
                <a:off x="2373936" y="4140048"/>
                <a:ext cx="590426" cy="586810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077" h="549940">
                    <a:moveTo>
                      <a:pt x="0" y="549940"/>
                    </a:moveTo>
                    <a:cubicBezTo>
                      <a:pt x="43150" y="280168"/>
                      <a:pt x="103508" y="176315"/>
                      <a:pt x="192972" y="92741"/>
                    </a:cubicBezTo>
                    <a:cubicBezTo>
                      <a:pt x="282436" y="9167"/>
                      <a:pt x="343513" y="-9884"/>
                      <a:pt x="435077" y="424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flipV="1">
                <a:off x="2951134" y="4137592"/>
                <a:ext cx="477866" cy="599575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41896"/>
                  <a:gd name="connsiteY0" fmla="*/ 576930 h 576930"/>
                  <a:gd name="connsiteX1" fmla="*/ 192972 w 441896"/>
                  <a:gd name="connsiteY1" fmla="*/ 119731 h 576930"/>
                  <a:gd name="connsiteX2" fmla="*/ 441896 w 441896"/>
                  <a:gd name="connsiteY2" fmla="*/ 3004 h 576930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896" h="573926">
                    <a:moveTo>
                      <a:pt x="0" y="573926"/>
                    </a:moveTo>
                    <a:cubicBezTo>
                      <a:pt x="43150" y="304154"/>
                      <a:pt x="119323" y="212381"/>
                      <a:pt x="192972" y="116727"/>
                    </a:cubicBezTo>
                    <a:cubicBezTo>
                      <a:pt x="266621" y="21073"/>
                      <a:pt x="350332" y="7044"/>
                      <a:pt x="44189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074990" y="4197872"/>
              <a:ext cx="1199338" cy="599575"/>
              <a:chOff x="2373936" y="4137592"/>
              <a:chExt cx="1055064" cy="599575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373936" y="4140048"/>
                <a:ext cx="590426" cy="586810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077" h="549940">
                    <a:moveTo>
                      <a:pt x="0" y="549940"/>
                    </a:moveTo>
                    <a:cubicBezTo>
                      <a:pt x="43150" y="280168"/>
                      <a:pt x="103508" y="176315"/>
                      <a:pt x="192972" y="92741"/>
                    </a:cubicBezTo>
                    <a:cubicBezTo>
                      <a:pt x="282436" y="9167"/>
                      <a:pt x="343513" y="-9884"/>
                      <a:pt x="435077" y="424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flipV="1">
                <a:off x="2951134" y="4137592"/>
                <a:ext cx="477866" cy="599575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41896"/>
                  <a:gd name="connsiteY0" fmla="*/ 576930 h 576930"/>
                  <a:gd name="connsiteX1" fmla="*/ 192972 w 441896"/>
                  <a:gd name="connsiteY1" fmla="*/ 119731 h 576930"/>
                  <a:gd name="connsiteX2" fmla="*/ 441896 w 441896"/>
                  <a:gd name="connsiteY2" fmla="*/ 3004 h 576930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896" h="573926">
                    <a:moveTo>
                      <a:pt x="0" y="573926"/>
                    </a:moveTo>
                    <a:cubicBezTo>
                      <a:pt x="43150" y="304154"/>
                      <a:pt x="119323" y="212381"/>
                      <a:pt x="192972" y="116727"/>
                    </a:cubicBezTo>
                    <a:cubicBezTo>
                      <a:pt x="266621" y="21073"/>
                      <a:pt x="350332" y="7044"/>
                      <a:pt x="44189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684054" y="4142512"/>
              <a:ext cx="1199338" cy="599575"/>
              <a:chOff x="2373936" y="4137592"/>
              <a:chExt cx="1055064" cy="599575"/>
            </a:xfrm>
          </p:grpSpPr>
          <p:sp>
            <p:nvSpPr>
              <p:cNvPr id="160" name="Freeform 159"/>
              <p:cNvSpPr/>
              <p:nvPr/>
            </p:nvSpPr>
            <p:spPr>
              <a:xfrm>
                <a:off x="2373936" y="4140048"/>
                <a:ext cx="590426" cy="586810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077" h="549940">
                    <a:moveTo>
                      <a:pt x="0" y="549940"/>
                    </a:moveTo>
                    <a:cubicBezTo>
                      <a:pt x="43150" y="280168"/>
                      <a:pt x="103508" y="176315"/>
                      <a:pt x="192972" y="92741"/>
                    </a:cubicBezTo>
                    <a:cubicBezTo>
                      <a:pt x="282436" y="9167"/>
                      <a:pt x="343513" y="-9884"/>
                      <a:pt x="435077" y="424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flipV="1">
                <a:off x="2951134" y="4137592"/>
                <a:ext cx="477866" cy="599575"/>
              </a:xfrm>
              <a:custGeom>
                <a:avLst/>
                <a:gdLst>
                  <a:gd name="connsiteX0" fmla="*/ 53280 w 547351"/>
                  <a:gd name="connsiteY0" fmla="*/ 612058 h 612058"/>
                  <a:gd name="connsiteX1" fmla="*/ 45905 w 547351"/>
                  <a:gd name="connsiteY1" fmla="*/ 368710 h 612058"/>
                  <a:gd name="connsiteX2" fmla="*/ 547351 w 547351"/>
                  <a:gd name="connsiteY2" fmla="*/ 0 h 612058"/>
                  <a:gd name="connsiteX0" fmla="*/ 9463 w 503534"/>
                  <a:gd name="connsiteY0" fmla="*/ 612058 h 612058"/>
                  <a:gd name="connsiteX1" fmla="*/ 171694 w 503534"/>
                  <a:gd name="connsiteY1" fmla="*/ 243349 h 612058"/>
                  <a:gd name="connsiteX2" fmla="*/ 503534 w 503534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507 w 494578"/>
                  <a:gd name="connsiteY0" fmla="*/ 612058 h 612058"/>
                  <a:gd name="connsiteX1" fmla="*/ 162738 w 494578"/>
                  <a:gd name="connsiteY1" fmla="*/ 243349 h 612058"/>
                  <a:gd name="connsiteX2" fmla="*/ 494578 w 494578"/>
                  <a:gd name="connsiteY2" fmla="*/ 0 h 612058"/>
                  <a:gd name="connsiteX0" fmla="*/ 1644 w 495715"/>
                  <a:gd name="connsiteY0" fmla="*/ 612058 h 612058"/>
                  <a:gd name="connsiteX1" fmla="*/ 163875 w 495715"/>
                  <a:gd name="connsiteY1" fmla="*/ 243349 h 612058"/>
                  <a:gd name="connsiteX2" fmla="*/ 495715 w 495715"/>
                  <a:gd name="connsiteY2" fmla="*/ 0 h 612058"/>
                  <a:gd name="connsiteX0" fmla="*/ 816 w 494887"/>
                  <a:gd name="connsiteY0" fmla="*/ 612058 h 612058"/>
                  <a:gd name="connsiteX1" fmla="*/ 273660 w 494887"/>
                  <a:gd name="connsiteY1" fmla="*/ 117988 h 612058"/>
                  <a:gd name="connsiteX2" fmla="*/ 494887 w 494887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720 w 494791"/>
                  <a:gd name="connsiteY0" fmla="*/ 612058 h 612058"/>
                  <a:gd name="connsiteX1" fmla="*/ 273564 w 494791"/>
                  <a:gd name="connsiteY1" fmla="*/ 117988 h 612058"/>
                  <a:gd name="connsiteX2" fmla="*/ 494791 w 49479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272844 w 494071"/>
                  <a:gd name="connsiteY1" fmla="*/ 117988 h 612058"/>
                  <a:gd name="connsiteX2" fmla="*/ 494071 w 494071"/>
                  <a:gd name="connsiteY2" fmla="*/ 0 h 612058"/>
                  <a:gd name="connsiteX0" fmla="*/ 0 w 494071"/>
                  <a:gd name="connsiteY0" fmla="*/ 612058 h 612058"/>
                  <a:gd name="connsiteX1" fmla="*/ 302341 w 494071"/>
                  <a:gd name="connsiteY1" fmla="*/ 140111 h 612058"/>
                  <a:gd name="connsiteX2" fmla="*/ 494071 w 494071"/>
                  <a:gd name="connsiteY2" fmla="*/ 0 h 612058"/>
                  <a:gd name="connsiteX0" fmla="*/ 0 w 634181"/>
                  <a:gd name="connsiteY0" fmla="*/ 626807 h 626807"/>
                  <a:gd name="connsiteX1" fmla="*/ 302341 w 634181"/>
                  <a:gd name="connsiteY1" fmla="*/ 154860 h 626807"/>
                  <a:gd name="connsiteX2" fmla="*/ 634181 w 634181"/>
                  <a:gd name="connsiteY2" fmla="*/ 0 h 626807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626807"/>
                  <a:gd name="connsiteY0" fmla="*/ 612058 h 612058"/>
                  <a:gd name="connsiteX1" fmla="*/ 302341 w 626807"/>
                  <a:gd name="connsiteY1" fmla="*/ 140111 h 612058"/>
                  <a:gd name="connsiteX2" fmla="*/ 626807 w 626807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199102 w 523568"/>
                  <a:gd name="connsiteY1" fmla="*/ 140111 h 612058"/>
                  <a:gd name="connsiteX2" fmla="*/ 523568 w 523568"/>
                  <a:gd name="connsiteY2" fmla="*/ 0 h 612058"/>
                  <a:gd name="connsiteX0" fmla="*/ 0 w 523568"/>
                  <a:gd name="connsiteY0" fmla="*/ 612058 h 612058"/>
                  <a:gd name="connsiteX1" fmla="*/ 221224 w 523568"/>
                  <a:gd name="connsiteY1" fmla="*/ 169608 h 612058"/>
                  <a:gd name="connsiteX2" fmla="*/ 523568 w 523568"/>
                  <a:gd name="connsiteY2" fmla="*/ 0 h 612058"/>
                  <a:gd name="connsiteX0" fmla="*/ 0 w 523568"/>
                  <a:gd name="connsiteY0" fmla="*/ 545691 h 545691"/>
                  <a:gd name="connsiteX1" fmla="*/ 221224 w 523568"/>
                  <a:gd name="connsiteY1" fmla="*/ 103241 h 545691"/>
                  <a:gd name="connsiteX2" fmla="*/ 523568 w 523568"/>
                  <a:gd name="connsiteY2" fmla="*/ 0 h 545691"/>
                  <a:gd name="connsiteX0" fmla="*/ 0 w 523568"/>
                  <a:gd name="connsiteY0" fmla="*/ 549267 h 549267"/>
                  <a:gd name="connsiteX1" fmla="*/ 221224 w 523568"/>
                  <a:gd name="connsiteY1" fmla="*/ 106817 h 549267"/>
                  <a:gd name="connsiteX2" fmla="*/ 523568 w 523568"/>
                  <a:gd name="connsiteY2" fmla="*/ 3576 h 549267"/>
                  <a:gd name="connsiteX0" fmla="*/ 0 w 435077"/>
                  <a:gd name="connsiteY0" fmla="*/ 549267 h 549267"/>
                  <a:gd name="connsiteX1" fmla="*/ 221224 w 435077"/>
                  <a:gd name="connsiteY1" fmla="*/ 106817 h 549267"/>
                  <a:gd name="connsiteX2" fmla="*/ 435077 w 435077"/>
                  <a:gd name="connsiteY2" fmla="*/ 3576 h 549267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221224 w 435077"/>
                  <a:gd name="connsiteY1" fmla="*/ 103241 h 545691"/>
                  <a:gd name="connsiteX2" fmla="*/ 435077 w 435077"/>
                  <a:gd name="connsiteY2" fmla="*/ 0 h 545691"/>
                  <a:gd name="connsiteX0" fmla="*/ 0 w 435077"/>
                  <a:gd name="connsiteY0" fmla="*/ 545691 h 545691"/>
                  <a:gd name="connsiteX1" fmla="*/ 192972 w 435077"/>
                  <a:gd name="connsiteY1" fmla="*/ 88492 h 545691"/>
                  <a:gd name="connsiteX2" fmla="*/ 435077 w 435077"/>
                  <a:gd name="connsiteY2" fmla="*/ 0 h 545691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35077"/>
                  <a:gd name="connsiteY0" fmla="*/ 549940 h 549940"/>
                  <a:gd name="connsiteX1" fmla="*/ 192972 w 435077"/>
                  <a:gd name="connsiteY1" fmla="*/ 92741 h 549940"/>
                  <a:gd name="connsiteX2" fmla="*/ 435077 w 435077"/>
                  <a:gd name="connsiteY2" fmla="*/ 4249 h 549940"/>
                  <a:gd name="connsiteX0" fmla="*/ 0 w 441896"/>
                  <a:gd name="connsiteY0" fmla="*/ 576930 h 576930"/>
                  <a:gd name="connsiteX1" fmla="*/ 192972 w 441896"/>
                  <a:gd name="connsiteY1" fmla="*/ 119731 h 576930"/>
                  <a:gd name="connsiteX2" fmla="*/ 441896 w 441896"/>
                  <a:gd name="connsiteY2" fmla="*/ 3004 h 576930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  <a:gd name="connsiteX0" fmla="*/ 0 w 441896"/>
                  <a:gd name="connsiteY0" fmla="*/ 573926 h 573926"/>
                  <a:gd name="connsiteX1" fmla="*/ 192972 w 441896"/>
                  <a:gd name="connsiteY1" fmla="*/ 116727 h 573926"/>
                  <a:gd name="connsiteX2" fmla="*/ 441896 w 441896"/>
                  <a:gd name="connsiteY2" fmla="*/ 0 h 57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896" h="573926">
                    <a:moveTo>
                      <a:pt x="0" y="573926"/>
                    </a:moveTo>
                    <a:cubicBezTo>
                      <a:pt x="43150" y="304154"/>
                      <a:pt x="119323" y="212381"/>
                      <a:pt x="192972" y="116727"/>
                    </a:cubicBezTo>
                    <a:cubicBezTo>
                      <a:pt x="266621" y="21073"/>
                      <a:pt x="350332" y="7044"/>
                      <a:pt x="44189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253582" y="3212818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48567" y="323494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252742" y="1961535"/>
              <a:ext cx="6820" cy="27800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83513" y="1961535"/>
              <a:ext cx="6820" cy="27800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5334658" y="3570505"/>
              <a:ext cx="3274142" cy="442451"/>
            </a:xfrm>
            <a:custGeom>
              <a:avLst/>
              <a:gdLst>
                <a:gd name="connsiteX0" fmla="*/ 0 w 3274142"/>
                <a:gd name="connsiteY0" fmla="*/ 435077 h 442451"/>
                <a:gd name="connsiteX1" fmla="*/ 766916 w 3274142"/>
                <a:gd name="connsiteY1" fmla="*/ 435077 h 442451"/>
                <a:gd name="connsiteX2" fmla="*/ 766916 w 3274142"/>
                <a:gd name="connsiteY2" fmla="*/ 7374 h 442451"/>
                <a:gd name="connsiteX3" fmla="*/ 921774 w 3274142"/>
                <a:gd name="connsiteY3" fmla="*/ 7374 h 442451"/>
                <a:gd name="connsiteX4" fmla="*/ 921774 w 3274142"/>
                <a:gd name="connsiteY4" fmla="*/ 442451 h 442451"/>
                <a:gd name="connsiteX5" fmla="*/ 2116393 w 3274142"/>
                <a:gd name="connsiteY5" fmla="*/ 442451 h 442451"/>
                <a:gd name="connsiteX6" fmla="*/ 2116393 w 3274142"/>
                <a:gd name="connsiteY6" fmla="*/ 0 h 442451"/>
                <a:gd name="connsiteX7" fmla="*/ 2256503 w 3274142"/>
                <a:gd name="connsiteY7" fmla="*/ 0 h 442451"/>
                <a:gd name="connsiteX8" fmla="*/ 2256503 w 3274142"/>
                <a:gd name="connsiteY8" fmla="*/ 442451 h 442451"/>
                <a:gd name="connsiteX9" fmla="*/ 3274142 w 3274142"/>
                <a:gd name="connsiteY9" fmla="*/ 442451 h 44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4142" h="442451">
                  <a:moveTo>
                    <a:pt x="0" y="435077"/>
                  </a:moveTo>
                  <a:lnTo>
                    <a:pt x="766916" y="435077"/>
                  </a:lnTo>
                  <a:lnTo>
                    <a:pt x="766916" y="7374"/>
                  </a:lnTo>
                  <a:lnTo>
                    <a:pt x="921774" y="7374"/>
                  </a:lnTo>
                  <a:lnTo>
                    <a:pt x="921774" y="442451"/>
                  </a:lnTo>
                  <a:lnTo>
                    <a:pt x="2116393" y="442451"/>
                  </a:lnTo>
                  <a:lnTo>
                    <a:pt x="2116393" y="0"/>
                  </a:lnTo>
                  <a:lnTo>
                    <a:pt x="2256503" y="0"/>
                  </a:lnTo>
                  <a:lnTo>
                    <a:pt x="2256503" y="442451"/>
                  </a:lnTo>
                  <a:lnTo>
                    <a:pt x="3274142" y="4424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Oval 169"/>
          <p:cNvSpPr/>
          <p:nvPr/>
        </p:nvSpPr>
        <p:spPr>
          <a:xfrm>
            <a:off x="7541869" y="4154806"/>
            <a:ext cx="86226" cy="9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645943" y="4683280"/>
            <a:ext cx="86226" cy="9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2323543" y="4658704"/>
            <a:ext cx="86226" cy="91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3" descr="C:\Users\kendig\Desktop\Microsanj\DATA\From Purdue\Processed\Andor\1050nm_10x_TEATTC_transient_diode_5V_50us_8usLED4_topside_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08" y="851658"/>
            <a:ext cx="2908814" cy="290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TEA_TTC_05x_diode_1300nm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48535" r="46394" b="26382"/>
          <a:stretch>
            <a:fillRect/>
          </a:stretch>
        </p:blipFill>
        <p:spPr bwMode="auto">
          <a:xfrm>
            <a:off x="5800107" y="3857347"/>
            <a:ext cx="2908815" cy="25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69" y="141173"/>
            <a:ext cx="6784041" cy="90870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silicon and emission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6528362" y="914084"/>
            <a:ext cx="15875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u="sng" dirty="0"/>
              <a:t>Top view</a:t>
            </a:r>
          </a:p>
        </p:txBody>
      </p:sp>
      <p:grpSp>
        <p:nvGrpSpPr>
          <p:cNvPr id="12292" name="Group 80"/>
          <p:cNvGrpSpPr>
            <a:grpSpLocks noChangeAspect="1"/>
          </p:cNvGrpSpPr>
          <p:nvPr/>
        </p:nvGrpSpPr>
        <p:grpSpPr bwMode="auto">
          <a:xfrm>
            <a:off x="550336" y="1211676"/>
            <a:ext cx="5076174" cy="2321562"/>
            <a:chOff x="-444400" y="1720846"/>
            <a:chExt cx="6346928" cy="2901954"/>
          </a:xfrm>
        </p:grpSpPr>
        <p:sp>
          <p:nvSpPr>
            <p:cNvPr id="26" name="Rectangle 25"/>
            <p:cNvSpPr/>
            <p:nvPr/>
          </p:nvSpPr>
          <p:spPr>
            <a:xfrm>
              <a:off x="2083579" y="4254500"/>
              <a:ext cx="913059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143526" y="2781300"/>
              <a:ext cx="12941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615536" y="2184400"/>
              <a:ext cx="0" cy="23495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0" name="TextBox 17"/>
            <p:cNvSpPr txBox="1">
              <a:spLocks noChangeArrowheads="1"/>
            </p:cNvSpPr>
            <p:nvPr/>
          </p:nvSpPr>
          <p:spPr bwMode="auto">
            <a:xfrm>
              <a:off x="1630465" y="1720846"/>
              <a:ext cx="2188291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b="1" dirty="0"/>
                <a:t>InGaAs CCD</a:t>
              </a:r>
            </a:p>
          </p:txBody>
        </p:sp>
        <p:sp>
          <p:nvSpPr>
            <p:cNvPr id="12301" name="TextBox 19"/>
            <p:cNvSpPr txBox="1">
              <a:spLocks noChangeArrowheads="1"/>
            </p:cNvSpPr>
            <p:nvPr/>
          </p:nvSpPr>
          <p:spPr bwMode="auto">
            <a:xfrm>
              <a:off x="-284244" y="2327935"/>
              <a:ext cx="1649965" cy="8079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b="1" dirty="0"/>
                <a:t>1300 nm</a:t>
              </a:r>
            </a:p>
            <a:p>
              <a:pPr algn="ctr" eaLnBrk="1" hangingPunct="1"/>
              <a:r>
                <a:rPr lang="en-US" b="1" dirty="0"/>
                <a:t>LED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321374" y="4622800"/>
              <a:ext cx="23612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29"/>
            <p:cNvSpPr txBox="1">
              <a:spLocks noChangeArrowheads="1"/>
            </p:cNvSpPr>
            <p:nvPr/>
          </p:nvSpPr>
          <p:spPr bwMode="auto">
            <a:xfrm>
              <a:off x="2971799" y="3378201"/>
              <a:ext cx="2177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Objective</a:t>
              </a:r>
            </a:p>
          </p:txBody>
        </p:sp>
        <p:sp>
          <p:nvSpPr>
            <p:cNvPr id="12304" name="TextBox 68"/>
            <p:cNvSpPr txBox="1">
              <a:spLocks noChangeArrowheads="1"/>
            </p:cNvSpPr>
            <p:nvPr/>
          </p:nvSpPr>
          <p:spPr bwMode="auto">
            <a:xfrm>
              <a:off x="-444400" y="3754362"/>
              <a:ext cx="19702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b="1" dirty="0"/>
                <a:t>Substrate</a:t>
              </a:r>
            </a:p>
          </p:txBody>
        </p:sp>
        <p:cxnSp>
          <p:nvCxnSpPr>
            <p:cNvPr id="70" name="Straight Connector 69"/>
            <p:cNvCxnSpPr>
              <a:endCxn id="26" idx="1"/>
            </p:cNvCxnSpPr>
            <p:nvPr/>
          </p:nvCxnSpPr>
          <p:spPr>
            <a:xfrm>
              <a:off x="1140350" y="4206875"/>
              <a:ext cx="943229" cy="20002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n 72"/>
            <p:cNvSpPr/>
            <p:nvPr/>
          </p:nvSpPr>
          <p:spPr>
            <a:xfrm>
              <a:off x="2243961" y="3298825"/>
              <a:ext cx="609764" cy="533400"/>
            </a:xfrm>
            <a:prstGeom prst="can">
              <a:avLst/>
            </a:prstGeom>
            <a:solidFill>
              <a:srgbClr val="4F81BD">
                <a:alpha val="52941"/>
              </a:srgbClr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grpSp>
          <p:nvGrpSpPr>
            <p:cNvPr id="12307" name="Group 73"/>
            <p:cNvGrpSpPr>
              <a:grpSpLocks/>
            </p:cNvGrpSpPr>
            <p:nvPr/>
          </p:nvGrpSpPr>
          <p:grpSpPr bwMode="auto">
            <a:xfrm rot="5400000">
              <a:off x="2197100" y="2517775"/>
              <a:ext cx="685800" cy="685800"/>
              <a:chOff x="1600200" y="3352800"/>
              <a:chExt cx="685800" cy="6858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600200" y="3353393"/>
                <a:ext cx="685800" cy="685985"/>
              </a:xfrm>
              <a:prstGeom prst="rect">
                <a:avLst/>
              </a:prstGeom>
              <a:solidFill>
                <a:srgbClr val="4F81BD">
                  <a:alpha val="30196"/>
                </a:srgbClr>
              </a:solidFill>
              <a:ln>
                <a:solidFill>
                  <a:srgbClr val="385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V="1">
                <a:off x="1600200" y="3353393"/>
                <a:ext cx="685800" cy="68598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2083579" y="4508500"/>
              <a:ext cx="913059" cy="76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424984" y="2768600"/>
              <a:ext cx="0" cy="17907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0" name="TextBox 67"/>
            <p:cNvSpPr txBox="1">
              <a:spLocks noChangeArrowheads="1"/>
            </p:cNvSpPr>
            <p:nvPr/>
          </p:nvSpPr>
          <p:spPr bwMode="auto">
            <a:xfrm>
              <a:off x="3316796" y="4084107"/>
              <a:ext cx="2585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Flip Chip DUT</a:t>
              </a:r>
            </a:p>
          </p:txBody>
        </p:sp>
        <p:cxnSp>
          <p:nvCxnSpPr>
            <p:cNvPr id="71" name="Straight Connector 70"/>
            <p:cNvCxnSpPr>
              <a:stCxn id="12310" idx="1"/>
            </p:cNvCxnSpPr>
            <p:nvPr/>
          </p:nvCxnSpPr>
          <p:spPr>
            <a:xfrm flipH="1">
              <a:off x="2986055" y="4314940"/>
              <a:ext cx="330742" cy="707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4" name="TextBox 82"/>
          <p:cNvSpPr txBox="1">
            <a:spLocks noChangeArrowheads="1"/>
          </p:cNvSpPr>
          <p:nvPr/>
        </p:nvSpPr>
        <p:spPr bwMode="auto">
          <a:xfrm>
            <a:off x="6333508" y="3860484"/>
            <a:ext cx="197720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u="sng" dirty="0"/>
              <a:t>Bottom view</a:t>
            </a:r>
          </a:p>
        </p:txBody>
      </p:sp>
      <p:pic>
        <p:nvPicPr>
          <p:cNvPr id="7170" name="Picture 2" descr="Click image to enlarge view of Silicon (Si) window transmission curv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9" y="3688709"/>
            <a:ext cx="4114800" cy="25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0778" y="4070554"/>
            <a:ext cx="355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(Image from http</a:t>
            </a:r>
            <a:r>
              <a:rPr lang="en-US" dirty="0"/>
              <a:t>://</a:t>
            </a:r>
            <a:r>
              <a:rPr lang="en-US" dirty="0" smtClean="0"/>
              <a:t>www.janis.com)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44945" y="3774875"/>
            <a:ext cx="368636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Transmittance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Wavelength, Si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91643" y="4835782"/>
            <a:ext cx="18260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% Transmittance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729" y="4372897"/>
            <a:ext cx="4274" cy="137590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8042" y="6020040"/>
            <a:ext cx="23389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Wavelength,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3308" y="5748806"/>
            <a:ext cx="5123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1.0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8563" y="5768474"/>
            <a:ext cx="6397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10.0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88977" y="4377817"/>
            <a:ext cx="4274" cy="137590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2692619" y="4452796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97625" y="4383681"/>
            <a:ext cx="1270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resolution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2183" y="6418285"/>
            <a:ext cx="5517370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9" y="263898"/>
            <a:ext cx="832311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Defects and signature of potential failure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438" y="3907910"/>
            <a:ext cx="7694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Transient irregular timing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potential of logic/operation failure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5438" y="2502530"/>
            <a:ext cx="6939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Thermal foot print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irregular local energy spot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0880" y="3222598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Arrhenius's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law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53252"/>
              </p:ext>
            </p:extLst>
          </p:nvPr>
        </p:nvGraphicFramePr>
        <p:xfrm>
          <a:off x="1414463" y="3194050"/>
          <a:ext cx="2651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3" imgW="1473120" imgH="253800" progId="Equation.3">
                  <p:embed/>
                </p:oleObj>
              </mc:Choice>
              <mc:Fallback>
                <p:oleObj name="Equation" r:id="rId3" imgW="1473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3194050"/>
                        <a:ext cx="2651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5438" y="1179448"/>
            <a:ext cx="6660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Emission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 sign of high density of electron collisions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438" y="1840989"/>
            <a:ext cx="7354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Thermal hotspot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– location of potential long-term reliability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38" y="4751738"/>
            <a:ext cx="798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Infrared (NIR) wavelength provide a capability of both thermal signal and emission simultaneously.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000" y="5434975"/>
            <a:ext cx="5540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LED options: 1050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1200, 1300, and 1500 nm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3159" y="6397463"/>
            <a:ext cx="5579831" cy="365125"/>
          </a:xfrm>
        </p:spPr>
        <p:txBody>
          <a:bodyPr/>
          <a:lstStyle/>
          <a:p>
            <a:r>
              <a:rPr lang="en-US" dirty="0" smtClean="0"/>
              <a:t>SEMICON JAPAN 2013 - MICROSANJ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rosanj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Microsanj1</Template>
  <TotalTime>839</TotalTime>
  <Words>1286</Words>
  <Application>Microsoft Macintosh PowerPoint</Application>
  <PresentationFormat>On-screen Show (4:3)</PresentationFormat>
  <Paragraphs>285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Microsanj1</vt:lpstr>
      <vt:lpstr>Equation</vt:lpstr>
      <vt:lpstr>Microsoft Word Document</vt:lpstr>
      <vt:lpstr>Time-Resolved Thermoreflectance Imaging for Thermal Testing and Analysis  </vt:lpstr>
      <vt:lpstr>Applications</vt:lpstr>
      <vt:lpstr>Outline</vt:lpstr>
      <vt:lpstr>Challenges on thermal characterization</vt:lpstr>
      <vt:lpstr>Thermoreflectance imaging setup</vt:lpstr>
      <vt:lpstr>How it works - thermoreflectance</vt:lpstr>
      <vt:lpstr>Lock-in signals</vt:lpstr>
      <vt:lpstr>Through silicon and emission</vt:lpstr>
      <vt:lpstr>Defects and signature of potential failure</vt:lpstr>
      <vt:lpstr>Resolution and sensitivity</vt:lpstr>
      <vt:lpstr>Examples - Small hotspot</vt:lpstr>
      <vt:lpstr>Transient Behavior of IC Latch-Up</vt:lpstr>
      <vt:lpstr>Thermal and emission overlay images</vt:lpstr>
      <vt:lpstr>Diffusion time/depth estimations</vt:lpstr>
      <vt:lpstr>Examples - Through silicon, deep under the 6th metal layer</vt:lpstr>
      <vt:lpstr>Time delay to reach to the surface</vt:lpstr>
      <vt:lpstr>Microsanj, a technology leader in thermal imaging field</vt:lpstr>
      <vt:lpstr>Summary</vt:lpstr>
      <vt:lpstr>PowerPoint Presentation</vt:lpstr>
      <vt:lpstr>Transient thermal/emission imaging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Microsanj</dc:creator>
  <cp:lastModifiedBy>mo</cp:lastModifiedBy>
  <cp:revision>178</cp:revision>
  <dcterms:created xsi:type="dcterms:W3CDTF">2013-02-14T02:01:41Z</dcterms:created>
  <dcterms:modified xsi:type="dcterms:W3CDTF">2013-11-25T20:53:08Z</dcterms:modified>
</cp:coreProperties>
</file>